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0"/>
  </p:notesMasterIdLst>
  <p:handoutMasterIdLst>
    <p:handoutMasterId r:id="rId31"/>
  </p:handoutMasterIdLst>
  <p:sldIdLst>
    <p:sldId id="256" r:id="rId2"/>
    <p:sldId id="302" r:id="rId3"/>
    <p:sldId id="298" r:id="rId4"/>
    <p:sldId id="303" r:id="rId5"/>
    <p:sldId id="288" r:id="rId6"/>
    <p:sldId id="304" r:id="rId7"/>
    <p:sldId id="305" r:id="rId8"/>
    <p:sldId id="306" r:id="rId9"/>
    <p:sldId id="267" r:id="rId10"/>
    <p:sldId id="268" r:id="rId11"/>
    <p:sldId id="269" r:id="rId12"/>
    <p:sldId id="270" r:id="rId13"/>
    <p:sldId id="271" r:id="rId14"/>
    <p:sldId id="272" r:id="rId15"/>
    <p:sldId id="274" r:id="rId16"/>
    <p:sldId id="275" r:id="rId17"/>
    <p:sldId id="277" r:id="rId18"/>
    <p:sldId id="296" r:id="rId19"/>
    <p:sldId id="281" r:id="rId20"/>
    <p:sldId id="284" r:id="rId21"/>
    <p:sldId id="307" r:id="rId22"/>
    <p:sldId id="283" r:id="rId23"/>
    <p:sldId id="273" r:id="rId24"/>
    <p:sldId id="265" r:id="rId25"/>
    <p:sldId id="266" r:id="rId26"/>
    <p:sldId id="279" r:id="rId27"/>
    <p:sldId id="294" r:id="rId28"/>
    <p:sldId id="280" r:id="rId29"/>
  </p:sldIdLst>
  <p:sldSz cx="12192000" cy="6858000"/>
  <p:notesSz cx="6858000" cy="9144000"/>
  <p:embeddedFontLst>
    <p:embeddedFont>
      <p:font typeface="01フロップデザイン" panose="020B0600070205080204" charset="-128"/>
      <p:regular r:id="rId32"/>
    </p:embeddedFont>
    <p:embeddedFont>
      <p:font typeface="07にくまるフォント" panose="020B0600070205080204" charset="-128"/>
      <p:bold r:id="rId33"/>
    </p:embeddedFont>
    <p:embeddedFont>
      <p:font typeface="Gill Sans MT" panose="020B0502020104020203" pitchFamily="34" charset="0"/>
      <p:regular r:id="rId34"/>
      <p:bold r:id="rId35"/>
      <p:italic r:id="rId36"/>
      <p:boldItalic r:id="rId37"/>
    </p:embeddedFont>
    <p:embeddedFont>
      <p:font typeface="HGP創英角ﾎﾟｯﾌﾟ体" panose="040B0A00000000000000" pitchFamily="50" charset="-128"/>
      <p:regular r:id="rId38"/>
    </p:embeddedFont>
    <p:embeddedFont>
      <p:font typeface="游ゴシック" panose="020B0400000000000000" pitchFamily="50" charset="-128"/>
      <p:regular r:id="rId39"/>
      <p:bold r:id="rId40"/>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69575" autoAdjust="0"/>
  </p:normalViewPr>
  <p:slideViewPr>
    <p:cSldViewPr snapToGrid="0">
      <p:cViewPr varScale="1">
        <p:scale>
          <a:sx n="52" d="100"/>
          <a:sy n="52" d="100"/>
        </p:scale>
        <p:origin x="186" y="60"/>
      </p:cViewPr>
      <p:guideLst/>
    </p:cSldViewPr>
  </p:slideViewPr>
  <p:notesTextViewPr>
    <p:cViewPr>
      <p:scale>
        <a:sx n="1" d="1"/>
        <a:sy n="1" d="1"/>
      </p:scale>
      <p:origin x="0" y="0"/>
    </p:cViewPr>
  </p:notesTextViewPr>
  <p:notesViewPr>
    <p:cSldViewPr snapToGrid="0">
      <p:cViewPr varScale="1">
        <p:scale>
          <a:sx n="85" d="100"/>
          <a:sy n="85" d="100"/>
        </p:scale>
        <p:origin x="380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4A74B3-C107-4006-9BE6-CF96F317A2D3}" type="datetimeFigureOut">
              <a:rPr kumimoji="1" lang="ja-JP" altLang="en-US" smtClean="0"/>
              <a:t>2018/10/29</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5E56FE-08AA-4DAB-A765-9DED906559A9}" type="slidenum">
              <a:rPr kumimoji="1" lang="ja-JP" altLang="en-US" smtClean="0"/>
              <a:t>‹#›</a:t>
            </a:fld>
            <a:endParaRPr kumimoji="1" lang="ja-JP" altLang="en-US"/>
          </a:p>
        </p:txBody>
      </p:sp>
    </p:spTree>
    <p:extLst>
      <p:ext uri="{BB962C8B-B14F-4D97-AF65-F5344CB8AC3E}">
        <p14:creationId xmlns:p14="http://schemas.microsoft.com/office/powerpoint/2010/main" val="9103900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FE1CD0-D05A-44FD-B5C0-31A01A7EE920}" type="datetimeFigureOut">
              <a:rPr kumimoji="1" lang="ja-JP" altLang="en-US" smtClean="0"/>
              <a:t>2018/10/29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62B86-2ED1-4EE1-8ACD-E0BDDAB6C3CF}" type="slidenum">
              <a:rPr kumimoji="1" lang="ja-JP" altLang="en-US" smtClean="0"/>
              <a:t>‹#›</a:t>
            </a:fld>
            <a:endParaRPr kumimoji="1" lang="ja-JP" altLang="en-US"/>
          </a:p>
        </p:txBody>
      </p:sp>
    </p:spTree>
    <p:extLst>
      <p:ext uri="{BB962C8B-B14F-4D97-AF65-F5344CB8AC3E}">
        <p14:creationId xmlns:p14="http://schemas.microsoft.com/office/powerpoint/2010/main" val="1617145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A062B86-2ED1-4EE1-8ACD-E0BDDAB6C3CF}" type="slidenum">
              <a:rPr kumimoji="1" lang="ja-JP" altLang="en-US" smtClean="0"/>
              <a:t>3</a:t>
            </a:fld>
            <a:endParaRPr kumimoji="1" lang="ja-JP" altLang="en-US"/>
          </a:p>
        </p:txBody>
      </p:sp>
    </p:spTree>
    <p:extLst>
      <p:ext uri="{BB962C8B-B14F-4D97-AF65-F5344CB8AC3E}">
        <p14:creationId xmlns:p14="http://schemas.microsoft.com/office/powerpoint/2010/main" val="1000751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A062B86-2ED1-4EE1-8ACD-E0BDDAB6C3CF}" type="slidenum">
              <a:rPr kumimoji="1" lang="ja-JP" altLang="en-US" smtClean="0"/>
              <a:t>4</a:t>
            </a:fld>
            <a:endParaRPr kumimoji="1" lang="ja-JP" altLang="en-US"/>
          </a:p>
        </p:txBody>
      </p:sp>
    </p:spTree>
    <p:extLst>
      <p:ext uri="{BB962C8B-B14F-4D97-AF65-F5344CB8AC3E}">
        <p14:creationId xmlns:p14="http://schemas.microsoft.com/office/powerpoint/2010/main" val="3239258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続いて、課題の解決方法について説明します。</a:t>
            </a:r>
            <a:endParaRPr kumimoji="1" lang="en-US" altLang="ja-JP" dirty="0"/>
          </a:p>
          <a:p>
            <a:r>
              <a:rPr kumimoji="1" lang="ja-JP" altLang="en-US" dirty="0"/>
              <a:t>解決方法は大きく分けて、</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lang="ja-JP" altLang="en-US" sz="1200" dirty="0"/>
              <a:t>親のプライベートな時間を作るための知育ゲーム</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 ・ 利用者のスマートフォンを利用した親同士の交流支援</a:t>
            </a:r>
            <a:endParaRPr kumimoji="1" lang="en-US" altLang="ja-JP" dirty="0"/>
          </a:p>
          <a:p>
            <a:r>
              <a:rPr kumimoji="1" lang="ja-JP" altLang="en-US" dirty="0"/>
              <a:t>の</a:t>
            </a:r>
            <a:r>
              <a:rPr kumimoji="1" lang="en-US" altLang="ja-JP" dirty="0"/>
              <a:t>2</a:t>
            </a:r>
            <a:r>
              <a:rPr kumimoji="1" lang="ja-JP" altLang="en-US" dirty="0"/>
              <a:t>つあります。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6A062B86-2ED1-4EE1-8ACD-E0BDDAB6C3CF}" type="slidenum">
              <a:rPr kumimoji="1" lang="ja-JP" altLang="en-US" smtClean="0"/>
              <a:t>6</a:t>
            </a:fld>
            <a:endParaRPr kumimoji="1" lang="ja-JP" altLang="en-US"/>
          </a:p>
        </p:txBody>
      </p:sp>
    </p:spTree>
    <p:extLst>
      <p:ext uri="{BB962C8B-B14F-4D97-AF65-F5344CB8AC3E}">
        <p14:creationId xmlns:p14="http://schemas.microsoft.com/office/powerpoint/2010/main" val="2805477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まずは、親子のコミュニケーションを図るための幼児向け知育ゲームについて説明します。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親子のコミュニケーション手段の</a:t>
            </a:r>
            <a:r>
              <a:rPr kumimoji="1" lang="en-US" altLang="ja-JP" dirty="0"/>
              <a:t>1</a:t>
            </a:r>
            <a:r>
              <a:rPr kumimoji="1" lang="ja-JP" altLang="en-US" dirty="0"/>
              <a:t>つとしても有効であり、また共働きなどのプライベートな時間が少ない親を開発者側がサポートすることで育児負担を軽減することができると考えられます。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これは、親子交流・知育を行える場を提供します。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A062B86-2ED1-4EE1-8ACD-E0BDDAB6C3CF}" type="slidenum">
              <a:rPr kumimoji="1" lang="ja-JP" altLang="en-US" smtClean="0"/>
              <a:t>7</a:t>
            </a:fld>
            <a:endParaRPr kumimoji="1" lang="ja-JP" altLang="en-US"/>
          </a:p>
        </p:txBody>
      </p:sp>
    </p:spTree>
    <p:extLst>
      <p:ext uri="{BB962C8B-B14F-4D97-AF65-F5344CB8AC3E}">
        <p14:creationId xmlns:p14="http://schemas.microsoft.com/office/powerpoint/2010/main" val="389424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次に、スマートフォンを利用した親同士の交流支援について説明します。</a:t>
            </a:r>
            <a:endParaRPr kumimoji="1" lang="en-US" altLang="ja-JP" dirty="0"/>
          </a:p>
          <a:p>
            <a:r>
              <a:rPr kumimoji="1" lang="ja-JP" altLang="en-US" dirty="0"/>
              <a:t>これは、育児を行う上での不安や疑問を</a:t>
            </a:r>
            <a:r>
              <a:rPr kumimoji="1" lang="en-US" altLang="ja-JP" dirty="0"/>
              <a:t>『</a:t>
            </a:r>
            <a:r>
              <a:rPr kumimoji="1" lang="ja-JP" altLang="en-US" dirty="0"/>
              <a:t>質問・相談</a:t>
            </a:r>
            <a:r>
              <a:rPr kumimoji="1" lang="en-US" altLang="ja-JP" dirty="0"/>
              <a:t>』</a:t>
            </a:r>
            <a:r>
              <a:rPr kumimoji="1" lang="ja-JP" altLang="en-US" dirty="0"/>
              <a:t>できる場を提供します。</a:t>
            </a:r>
            <a:endParaRPr kumimoji="1" lang="en-US" altLang="ja-JP" dirty="0"/>
          </a:p>
          <a:p>
            <a:r>
              <a:rPr kumimoji="1" lang="ja-JP" altLang="en-US" dirty="0"/>
              <a:t>利用者は任意に住んでいる地域を設定することができ、その地域に特化した具体的な意見、例えば〇〇病院の小児科は良いといった情報を共有することができます。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6A062B86-2ED1-4EE1-8ACD-E0BDDAB6C3CF}" type="slidenum">
              <a:rPr kumimoji="1" lang="ja-JP" altLang="en-US" smtClean="0"/>
              <a:t>8</a:t>
            </a:fld>
            <a:endParaRPr kumimoji="1" lang="ja-JP" altLang="en-US"/>
          </a:p>
        </p:txBody>
      </p:sp>
    </p:spTree>
    <p:extLst>
      <p:ext uri="{BB962C8B-B14F-4D97-AF65-F5344CB8AC3E}">
        <p14:creationId xmlns:p14="http://schemas.microsoft.com/office/powerpoint/2010/main" val="2493812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E5926BB-37C4-4369-9174-78A02BC46AD3}" type="slidenum">
              <a:rPr kumimoji="1" lang="ja-JP" altLang="en-US" smtClean="0"/>
              <a:t>15</a:t>
            </a:fld>
            <a:endParaRPr kumimoji="1" lang="ja-JP" altLang="en-US"/>
          </a:p>
        </p:txBody>
      </p:sp>
    </p:spTree>
    <p:extLst>
      <p:ext uri="{BB962C8B-B14F-4D97-AF65-F5344CB8AC3E}">
        <p14:creationId xmlns:p14="http://schemas.microsoft.com/office/powerpoint/2010/main" val="169357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メインサーバはシステムのメイン処理を行う</a:t>
            </a:r>
            <a:r>
              <a:rPr lang="en-US" altLang="ja-JP" dirty="0"/>
              <a:t>1</a:t>
            </a:r>
            <a:r>
              <a:rPr lang="ja-JP" altLang="en-US" dirty="0"/>
              <a:t>台</a:t>
            </a:r>
            <a:endParaRPr lang="en-US" altLang="ja-JP" dirty="0"/>
          </a:p>
          <a:p>
            <a:r>
              <a:rPr lang="ja-JP" altLang="en-US" dirty="0"/>
              <a:t>クライアント側端末は各個人のものでデータの送受信や記録を行う</a:t>
            </a:r>
          </a:p>
          <a:p>
            <a:endParaRPr kumimoji="1" lang="ja-JP" altLang="en-US" dirty="0"/>
          </a:p>
        </p:txBody>
      </p:sp>
      <p:sp>
        <p:nvSpPr>
          <p:cNvPr id="4" name="スライド番号プレースホルダー 3"/>
          <p:cNvSpPr>
            <a:spLocks noGrp="1"/>
          </p:cNvSpPr>
          <p:nvPr>
            <p:ph type="sldNum" sz="quarter" idx="10"/>
          </p:nvPr>
        </p:nvSpPr>
        <p:spPr/>
        <p:txBody>
          <a:bodyPr/>
          <a:lstStyle/>
          <a:p>
            <a:fld id="{6A062B86-2ED1-4EE1-8ACD-E0BDDAB6C3CF}" type="slidenum">
              <a:rPr kumimoji="1" lang="ja-JP" altLang="en-US" smtClean="0"/>
              <a:t>16</a:t>
            </a:fld>
            <a:endParaRPr kumimoji="1" lang="ja-JP" altLang="en-US"/>
          </a:p>
        </p:txBody>
      </p:sp>
    </p:spTree>
    <p:extLst>
      <p:ext uri="{BB962C8B-B14F-4D97-AF65-F5344CB8AC3E}">
        <p14:creationId xmlns:p14="http://schemas.microsoft.com/office/powerpoint/2010/main" val="3083343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30</a:t>
            </a:r>
            <a:r>
              <a:rPr kumimoji="1" lang="ja-JP" altLang="en-US" dirty="0"/>
              <a:t>万～</a:t>
            </a:r>
            <a:r>
              <a:rPr kumimoji="1" lang="en-US" altLang="ja-JP" dirty="0"/>
              <a:t>40</a:t>
            </a:r>
            <a:r>
              <a:rPr kumimoji="1" lang="ja-JP" altLang="en-US" dirty="0"/>
              <a:t>万 </a:t>
            </a:r>
            <a:r>
              <a:rPr kumimoji="1" lang="en-US" altLang="ja-JP" dirty="0"/>
              <a:t>+</a:t>
            </a:r>
            <a:r>
              <a:rPr kumimoji="1" lang="ja-JP" altLang="en-US" dirty="0"/>
              <a:t>  </a:t>
            </a:r>
            <a:r>
              <a:rPr kumimoji="1" lang="en-US" altLang="ja-JP" dirty="0"/>
              <a:t>50</a:t>
            </a:r>
            <a:r>
              <a:rPr kumimoji="1" lang="ja-JP" altLang="en-US" dirty="0"/>
              <a:t>～</a:t>
            </a:r>
            <a:r>
              <a:rPr kumimoji="1" lang="en-US" altLang="ja-JP" dirty="0"/>
              <a:t>60</a:t>
            </a:r>
            <a:r>
              <a:rPr kumimoji="1" lang="ja-JP" altLang="en-US" dirty="0"/>
              <a:t> </a:t>
            </a:r>
            <a:r>
              <a:rPr kumimoji="1" lang="en-US" altLang="ja-JP" dirty="0"/>
              <a:t>*</a:t>
            </a:r>
            <a:r>
              <a:rPr kumimoji="1" lang="ja-JP" altLang="en-US" dirty="0"/>
              <a:t> </a:t>
            </a:r>
            <a:r>
              <a:rPr kumimoji="1" lang="en-US" altLang="ja-JP" dirty="0"/>
              <a:t>4</a:t>
            </a:r>
            <a:r>
              <a:rPr kumimoji="1" lang="ja-JP" altLang="en-US" dirty="0"/>
              <a:t> ≒ </a:t>
            </a:r>
            <a:r>
              <a:rPr kumimoji="1" lang="en-US" altLang="ja-JP" dirty="0"/>
              <a:t>250</a:t>
            </a:r>
            <a:r>
              <a:rPr kumimoji="1" lang="ja-JP" altLang="en-US" dirty="0"/>
              <a:t>万円 </a:t>
            </a:r>
            <a:endParaRPr kumimoji="1" lang="en-US" altLang="ja-JP" dirty="0"/>
          </a:p>
          <a:p>
            <a:r>
              <a:rPr kumimoji="1" lang="ja-JP" altLang="en-US" dirty="0"/>
              <a:t>（初年度）</a:t>
            </a:r>
            <a:r>
              <a:rPr kumimoji="1" lang="en-US" altLang="ja-JP" dirty="0"/>
              <a:t>	 (</a:t>
            </a:r>
            <a:r>
              <a:rPr kumimoji="1" lang="ja-JP" altLang="en-US" dirty="0"/>
              <a:t>その後、毎年</a:t>
            </a:r>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6A062B86-2ED1-4EE1-8ACD-E0BDDAB6C3CF}" type="slidenum">
              <a:rPr kumimoji="1" lang="ja-JP" altLang="en-US" smtClean="0"/>
              <a:t>19</a:t>
            </a:fld>
            <a:endParaRPr kumimoji="1" lang="ja-JP" altLang="en-US"/>
          </a:p>
        </p:txBody>
      </p:sp>
    </p:spTree>
    <p:extLst>
      <p:ext uri="{BB962C8B-B14F-4D97-AF65-F5344CB8AC3E}">
        <p14:creationId xmlns:p14="http://schemas.microsoft.com/office/powerpoint/2010/main" val="2815394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ありがとう！！</a:t>
            </a:r>
          </a:p>
        </p:txBody>
      </p:sp>
      <p:sp>
        <p:nvSpPr>
          <p:cNvPr id="4" name="スライド番号プレースホルダー 3"/>
          <p:cNvSpPr>
            <a:spLocks noGrp="1"/>
          </p:cNvSpPr>
          <p:nvPr>
            <p:ph type="sldNum" sz="quarter" idx="10"/>
          </p:nvPr>
        </p:nvSpPr>
        <p:spPr/>
        <p:txBody>
          <a:bodyPr/>
          <a:lstStyle/>
          <a:p>
            <a:fld id="{6A062B86-2ED1-4EE1-8ACD-E0BDDAB6C3CF}" type="slidenum">
              <a:rPr kumimoji="1" lang="ja-JP" altLang="en-US" smtClean="0"/>
              <a:t>24</a:t>
            </a:fld>
            <a:endParaRPr kumimoji="1" lang="ja-JP" altLang="en-US"/>
          </a:p>
        </p:txBody>
      </p:sp>
    </p:spTree>
    <p:extLst>
      <p:ext uri="{BB962C8B-B14F-4D97-AF65-F5344CB8AC3E}">
        <p14:creationId xmlns:p14="http://schemas.microsoft.com/office/powerpoint/2010/main" val="3799049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2" name="タイトル 1"/>
          <p:cNvSpPr>
            <a:spLocks noGrp="1"/>
          </p:cNvSpPr>
          <p:nvPr>
            <p:ph type="ctrTitle"/>
          </p:nvPr>
        </p:nvSpPr>
        <p:spPr>
          <a:xfrm>
            <a:off x="1524000" y="1070485"/>
            <a:ext cx="9144000" cy="3176078"/>
          </a:xfrm>
        </p:spPr>
        <p:txBody>
          <a:bodyPr anchor="b"/>
          <a:lstStyle>
            <a:lvl1pPr algn="ctr">
              <a:defRPr sz="6000"/>
            </a:lvl1pPr>
          </a:lstStyle>
          <a:p>
            <a:r>
              <a:rPr kumimoji="1" lang="ja-JP" altLang="en-US" dirty="0"/>
              <a:t>マスター タイトルの書式設定</a:t>
            </a:r>
          </a:p>
        </p:txBody>
      </p:sp>
      <p:sp>
        <p:nvSpPr>
          <p:cNvPr id="3" name="サブタイトル 2"/>
          <p:cNvSpPr>
            <a:spLocks noGrp="1"/>
          </p:cNvSpPr>
          <p:nvPr>
            <p:ph type="subTitle" idx="1"/>
          </p:nvPr>
        </p:nvSpPr>
        <p:spPr>
          <a:xfrm>
            <a:off x="1523999" y="447357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a:t>
            </a:fld>
            <a:endParaRPr kumimoji="1" lang="ja-JP" altLang="en-US" dirty="0"/>
          </a:p>
        </p:txBody>
      </p:sp>
      <p:sp>
        <p:nvSpPr>
          <p:cNvPr id="11" name="フッター プレースホルダー 4"/>
          <p:cNvSpPr txBox="1">
            <a:spLocks/>
          </p:cNvSpPr>
          <p:nvPr userDrawn="1"/>
        </p:nvSpPr>
        <p:spPr>
          <a:xfrm>
            <a:off x="8331200" y="136923"/>
            <a:ext cx="3744686" cy="389050"/>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latin typeface="01フロップデザイン" panose="02000600000000000000" pitchFamily="50" charset="-128"/>
                <a:ea typeface="01フロップデザイン" panose="02000600000000000000" pitchFamily="50" charset="-128"/>
              </a:rPr>
              <a:t>System Proposal Presentation</a:t>
            </a:r>
          </a:p>
        </p:txBody>
      </p:sp>
      <p:sp>
        <p:nvSpPr>
          <p:cNvPr id="13" name="日付プレースホルダー 3"/>
          <p:cNvSpPr>
            <a:spLocks noGrp="1"/>
          </p:cNvSpPr>
          <p:nvPr>
            <p:ph type="dt" sz="half" idx="2"/>
          </p:nvPr>
        </p:nvSpPr>
        <p:spPr>
          <a:xfrm>
            <a:off x="9332686" y="478347"/>
            <a:ext cx="2743200" cy="365125"/>
          </a:xfrm>
          <a:prstGeom prst="rect">
            <a:avLst/>
          </a:prstGeom>
        </p:spPr>
        <p:txBody>
          <a:bodyPr vert="horz" lIns="91440" tIns="45720" rIns="91440" bIns="45720" rtlCol="0" anchor="ctr"/>
          <a:lstStyle>
            <a:lvl1pPr algn="r">
              <a:defRPr sz="1800">
                <a:solidFill>
                  <a:schemeClr val="tx1">
                    <a:tint val="75000"/>
                  </a:schemeClr>
                </a:solidFill>
                <a:latin typeface="01フロップデザイン" panose="02000600000000000000" pitchFamily="50" charset="-128"/>
                <a:ea typeface="01フロップデザイン" panose="02000600000000000000" pitchFamily="50" charset="-128"/>
              </a:defRPr>
            </a:lvl1pPr>
          </a:lstStyle>
          <a:p>
            <a:r>
              <a:rPr lang="en-US" altLang="ja-JP"/>
              <a:t>2018/10/29</a:t>
            </a:r>
            <a:endParaRPr lang="ja-JP" altLang="en-US" dirty="0"/>
          </a:p>
        </p:txBody>
      </p:sp>
    </p:spTree>
    <p:extLst>
      <p:ext uri="{BB962C8B-B14F-4D97-AF65-F5344CB8AC3E}">
        <p14:creationId xmlns:p14="http://schemas.microsoft.com/office/powerpoint/2010/main" val="1258140282"/>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2018/10/29</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System Proposal Presentation</a:t>
            </a:r>
            <a:endParaRPr kumimoji="1" lang="ja-JP" altLang="en-US"/>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a:t>
            </a:fld>
            <a:endParaRPr kumimoji="1" lang="ja-JP" altLang="en-US"/>
          </a:p>
        </p:txBody>
      </p:sp>
    </p:spTree>
    <p:extLst>
      <p:ext uri="{BB962C8B-B14F-4D97-AF65-F5344CB8AC3E}">
        <p14:creationId xmlns:p14="http://schemas.microsoft.com/office/powerpoint/2010/main" val="2327384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2018/10/29</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System Proposal Presentation</a:t>
            </a:r>
            <a:endParaRPr kumimoji="1" lang="ja-JP" altLang="en-US"/>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a:t>
            </a:fld>
            <a:endParaRPr kumimoji="1" lang="ja-JP" altLang="en-US"/>
          </a:p>
        </p:txBody>
      </p:sp>
    </p:spTree>
    <p:extLst>
      <p:ext uri="{BB962C8B-B14F-4D97-AF65-F5344CB8AC3E}">
        <p14:creationId xmlns:p14="http://schemas.microsoft.com/office/powerpoint/2010/main" val="365065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838199" y="1893660"/>
            <a:ext cx="10515600" cy="4356635"/>
          </a:xfrm>
        </p:spPr>
        <p:txBody>
          <a:bodyPr/>
          <a:lstStyle>
            <a:lvl1pPr>
              <a:defRPr sz="3200"/>
            </a:lvl1pPr>
            <a:lvl2pPr>
              <a:defRPr sz="2400"/>
            </a:lvl2pPr>
            <a:lvl3pPr>
              <a:defRPr sz="2000"/>
            </a:lvl3pPr>
            <a:lvl4pPr>
              <a:defRPr sz="2000"/>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a:xfrm>
            <a:off x="9332686" y="478347"/>
            <a:ext cx="2743200" cy="365125"/>
          </a:xfrm>
        </p:spPr>
        <p:txBody>
          <a:bodyPr/>
          <a:lstStyle/>
          <a:p>
            <a:r>
              <a:rPr kumimoji="1" lang="en-US" altLang="ja-JP" dirty="0"/>
              <a:t>2018/10/29</a:t>
            </a:r>
            <a:endParaRPr kumimoji="1" lang="ja-JP" altLang="en-US" dirty="0"/>
          </a:p>
        </p:txBody>
      </p:sp>
      <p:sp>
        <p:nvSpPr>
          <p:cNvPr id="5" name="フッター プレースホルダー 4"/>
          <p:cNvSpPr>
            <a:spLocks noGrp="1"/>
          </p:cNvSpPr>
          <p:nvPr>
            <p:ph type="ftr" sz="quarter" idx="11"/>
          </p:nvPr>
        </p:nvSpPr>
        <p:spPr/>
        <p:txBody>
          <a:bodyPr/>
          <a:lstStyle/>
          <a:p>
            <a:r>
              <a:rPr lang="en-US" altLang="ja-JP"/>
              <a:t>System Proposal Presentation</a:t>
            </a:r>
            <a:endParaRPr lang="ja-JP" altLang="en-US" dirty="0"/>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a:t>
            </a:fld>
            <a:endParaRPr kumimoji="1" lang="ja-JP" altLang="en-US"/>
          </a:p>
        </p:txBody>
      </p:sp>
    </p:spTree>
    <p:extLst>
      <p:ext uri="{BB962C8B-B14F-4D97-AF65-F5344CB8AC3E}">
        <p14:creationId xmlns:p14="http://schemas.microsoft.com/office/powerpoint/2010/main" val="3563433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a:t>
            </a:fld>
            <a:endParaRPr kumimoji="1" lang="ja-JP" altLang="en-US"/>
          </a:p>
        </p:txBody>
      </p:sp>
      <p:sp>
        <p:nvSpPr>
          <p:cNvPr id="8" name="日付プレースホルダー 3"/>
          <p:cNvSpPr txBox="1">
            <a:spLocks/>
          </p:cNvSpPr>
          <p:nvPr userDrawn="1"/>
        </p:nvSpPr>
        <p:spPr>
          <a:xfrm>
            <a:off x="9332686" y="478347"/>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01フロップデザイン" panose="02000600000000000000" pitchFamily="50" charset="-128"/>
                <a:ea typeface="01フロップデザイン" panose="020006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2018/10/29</a:t>
            </a:r>
            <a:endParaRPr lang="ja-JP" altLang="en-US" dirty="0"/>
          </a:p>
        </p:txBody>
      </p:sp>
      <p:sp>
        <p:nvSpPr>
          <p:cNvPr id="9" name="フッター プレースホルダー 4"/>
          <p:cNvSpPr txBox="1">
            <a:spLocks/>
          </p:cNvSpPr>
          <p:nvPr userDrawn="1"/>
        </p:nvSpPr>
        <p:spPr>
          <a:xfrm>
            <a:off x="8331200" y="136923"/>
            <a:ext cx="3744686" cy="389050"/>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01フロップデザイン" panose="02000600000000000000" pitchFamily="50" charset="-128"/>
                <a:ea typeface="01フロップデザイン" panose="020006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System Proposal Presentation</a:t>
            </a:r>
            <a:endParaRPr lang="en-US" altLang="ja-JP" dirty="0"/>
          </a:p>
        </p:txBody>
      </p:sp>
    </p:spTree>
    <p:extLst>
      <p:ext uri="{BB962C8B-B14F-4D97-AF65-F5344CB8AC3E}">
        <p14:creationId xmlns:p14="http://schemas.microsoft.com/office/powerpoint/2010/main" val="825242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日付プレースホルダー 8"/>
          <p:cNvSpPr>
            <a:spLocks noGrp="1"/>
          </p:cNvSpPr>
          <p:nvPr>
            <p:ph type="dt" sz="half" idx="10"/>
          </p:nvPr>
        </p:nvSpPr>
        <p:spPr/>
        <p:txBody>
          <a:bodyPr/>
          <a:lstStyle/>
          <a:p>
            <a:r>
              <a:rPr kumimoji="1" lang="en-US" altLang="ja-JP"/>
              <a:t>2018/10/29</a:t>
            </a:r>
            <a:endParaRPr kumimoji="1" lang="ja-JP" altLang="en-US"/>
          </a:p>
        </p:txBody>
      </p:sp>
      <p:sp>
        <p:nvSpPr>
          <p:cNvPr id="10" name="フッター プレースホルダー 9"/>
          <p:cNvSpPr>
            <a:spLocks noGrp="1"/>
          </p:cNvSpPr>
          <p:nvPr>
            <p:ph type="ftr" sz="quarter" idx="11"/>
          </p:nvPr>
        </p:nvSpPr>
        <p:spPr/>
        <p:txBody>
          <a:bodyPr/>
          <a:lstStyle/>
          <a:p>
            <a:r>
              <a:rPr kumimoji="1" lang="en-US" altLang="ja-JP"/>
              <a:t>System Proposal Presentation</a:t>
            </a:r>
            <a:endParaRPr kumimoji="1" lang="ja-JP" altLang="en-US"/>
          </a:p>
        </p:txBody>
      </p:sp>
      <p:sp>
        <p:nvSpPr>
          <p:cNvPr id="11" name="スライド番号プレースホルダー 10"/>
          <p:cNvSpPr>
            <a:spLocks noGrp="1"/>
          </p:cNvSpPr>
          <p:nvPr>
            <p:ph type="sldNum" sz="quarter" idx="12"/>
          </p:nvPr>
        </p:nvSpPr>
        <p:spPr/>
        <p:txBody>
          <a:bodyPr/>
          <a:lstStyle/>
          <a:p>
            <a:fld id="{A44FB6E5-4D1F-43F0-81F9-B854F7B086BA}" type="slidenum">
              <a:rPr kumimoji="1" lang="ja-JP" altLang="en-US" smtClean="0"/>
              <a:t>‹#›</a:t>
            </a:fld>
            <a:endParaRPr kumimoji="1" lang="ja-JP" altLang="en-US"/>
          </a:p>
        </p:txBody>
      </p:sp>
    </p:spTree>
    <p:extLst>
      <p:ext uri="{BB962C8B-B14F-4D97-AF65-F5344CB8AC3E}">
        <p14:creationId xmlns:p14="http://schemas.microsoft.com/office/powerpoint/2010/main" val="2463051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r>
              <a:rPr kumimoji="1" lang="en-US" altLang="ja-JP"/>
              <a:t>2018/10/29</a:t>
            </a:r>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System Proposal Presentation</a:t>
            </a:r>
            <a:endParaRPr kumimoji="1" lang="ja-JP" altLang="en-US"/>
          </a:p>
        </p:txBody>
      </p:sp>
      <p:sp>
        <p:nvSpPr>
          <p:cNvPr id="9" name="スライド番号プレースホルダー 8"/>
          <p:cNvSpPr>
            <a:spLocks noGrp="1"/>
          </p:cNvSpPr>
          <p:nvPr>
            <p:ph type="sldNum" sz="quarter" idx="12"/>
          </p:nvPr>
        </p:nvSpPr>
        <p:spPr/>
        <p:txBody>
          <a:bodyPr/>
          <a:lstStyle/>
          <a:p>
            <a:fld id="{A44FB6E5-4D1F-43F0-81F9-B854F7B086BA}" type="slidenum">
              <a:rPr kumimoji="1" lang="ja-JP" altLang="en-US" smtClean="0"/>
              <a:t>‹#›</a:t>
            </a:fld>
            <a:endParaRPr kumimoji="1" lang="ja-JP" altLang="en-US"/>
          </a:p>
        </p:txBody>
      </p:sp>
    </p:spTree>
    <p:extLst>
      <p:ext uri="{BB962C8B-B14F-4D97-AF65-F5344CB8AC3E}">
        <p14:creationId xmlns:p14="http://schemas.microsoft.com/office/powerpoint/2010/main" val="307006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タイトルのみ">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F42291EB-A87B-4244-BCD6-C7304BE7F4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kumimoji="1" lang="en-US" altLang="ja-JP"/>
              <a:t>2018/10/29</a:t>
            </a:r>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System Proposal Presentation</a:t>
            </a:r>
            <a:endParaRPr kumimoji="1" lang="ja-JP" altLang="en-US"/>
          </a:p>
        </p:txBody>
      </p:sp>
      <p:sp>
        <p:nvSpPr>
          <p:cNvPr id="5" name="スライド番号プレースホルダー 4"/>
          <p:cNvSpPr>
            <a:spLocks noGrp="1"/>
          </p:cNvSpPr>
          <p:nvPr>
            <p:ph type="sldNum" sz="quarter" idx="12"/>
          </p:nvPr>
        </p:nvSpPr>
        <p:spPr/>
        <p:txBody>
          <a:bodyPr/>
          <a:lstStyle/>
          <a:p>
            <a:fld id="{A44FB6E5-4D1F-43F0-81F9-B854F7B086BA}" type="slidenum">
              <a:rPr kumimoji="1" lang="ja-JP" altLang="en-US" smtClean="0"/>
              <a:t>‹#›</a:t>
            </a:fld>
            <a:endParaRPr kumimoji="1" lang="ja-JP" altLang="en-US"/>
          </a:p>
        </p:txBody>
      </p:sp>
    </p:spTree>
    <p:extLst>
      <p:ext uri="{BB962C8B-B14F-4D97-AF65-F5344CB8AC3E}">
        <p14:creationId xmlns:p14="http://schemas.microsoft.com/office/powerpoint/2010/main" val="203467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a:t>2018/10/29</a:t>
            </a:r>
            <a:endParaRPr kumimoji="1" lang="ja-JP" altLang="en-US"/>
          </a:p>
        </p:txBody>
      </p:sp>
      <p:sp>
        <p:nvSpPr>
          <p:cNvPr id="3" name="フッター プレースホルダー 2"/>
          <p:cNvSpPr>
            <a:spLocks noGrp="1"/>
          </p:cNvSpPr>
          <p:nvPr>
            <p:ph type="ftr" sz="quarter" idx="11"/>
          </p:nvPr>
        </p:nvSpPr>
        <p:spPr/>
        <p:txBody>
          <a:bodyPr/>
          <a:lstStyle/>
          <a:p>
            <a:r>
              <a:rPr kumimoji="1" lang="en-US" altLang="ja-JP"/>
              <a:t>System Proposal Presentation</a:t>
            </a:r>
            <a:endParaRPr kumimoji="1" lang="ja-JP" altLang="en-US"/>
          </a:p>
        </p:txBody>
      </p:sp>
      <p:sp>
        <p:nvSpPr>
          <p:cNvPr id="4" name="スライド番号プレースホルダー 3"/>
          <p:cNvSpPr>
            <a:spLocks noGrp="1"/>
          </p:cNvSpPr>
          <p:nvPr>
            <p:ph type="sldNum" sz="quarter" idx="12"/>
          </p:nvPr>
        </p:nvSpPr>
        <p:spPr/>
        <p:txBody>
          <a:bodyPr/>
          <a:lstStyle/>
          <a:p>
            <a:fld id="{A44FB6E5-4D1F-43F0-81F9-B854F7B086BA}" type="slidenum">
              <a:rPr kumimoji="1" lang="ja-JP" altLang="en-US" smtClean="0"/>
              <a:t>‹#›</a:t>
            </a:fld>
            <a:endParaRPr kumimoji="1" lang="ja-JP" altLang="en-US"/>
          </a:p>
        </p:txBody>
      </p:sp>
    </p:spTree>
    <p:extLst>
      <p:ext uri="{BB962C8B-B14F-4D97-AF65-F5344CB8AC3E}">
        <p14:creationId xmlns:p14="http://schemas.microsoft.com/office/powerpoint/2010/main" val="2307316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2018/10/29</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System Proposal Presentation</a:t>
            </a:r>
            <a:endParaRPr kumimoji="1" lang="ja-JP" altLang="en-US"/>
          </a:p>
        </p:txBody>
      </p:sp>
      <p:sp>
        <p:nvSpPr>
          <p:cNvPr id="7" name="スライド番号プレースホルダー 6"/>
          <p:cNvSpPr>
            <a:spLocks noGrp="1"/>
          </p:cNvSpPr>
          <p:nvPr>
            <p:ph type="sldNum" sz="quarter" idx="12"/>
          </p:nvPr>
        </p:nvSpPr>
        <p:spPr/>
        <p:txBody>
          <a:bodyPr/>
          <a:lstStyle/>
          <a:p>
            <a:fld id="{A44FB6E5-4D1F-43F0-81F9-B854F7B086BA}" type="slidenum">
              <a:rPr kumimoji="1" lang="ja-JP" altLang="en-US" smtClean="0"/>
              <a:t>‹#›</a:t>
            </a:fld>
            <a:endParaRPr kumimoji="1" lang="ja-JP" altLang="en-US"/>
          </a:p>
        </p:txBody>
      </p:sp>
    </p:spTree>
    <p:extLst>
      <p:ext uri="{BB962C8B-B14F-4D97-AF65-F5344CB8AC3E}">
        <p14:creationId xmlns:p14="http://schemas.microsoft.com/office/powerpoint/2010/main" val="3752723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2018/10/29</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System Proposal Presentation</a:t>
            </a:r>
            <a:endParaRPr kumimoji="1" lang="ja-JP" altLang="en-US"/>
          </a:p>
        </p:txBody>
      </p:sp>
      <p:sp>
        <p:nvSpPr>
          <p:cNvPr id="7" name="スライド番号プレースホルダー 6"/>
          <p:cNvSpPr>
            <a:spLocks noGrp="1"/>
          </p:cNvSpPr>
          <p:nvPr>
            <p:ph type="sldNum" sz="quarter" idx="12"/>
          </p:nvPr>
        </p:nvSpPr>
        <p:spPr/>
        <p:txBody>
          <a:bodyPr/>
          <a:lstStyle/>
          <a:p>
            <a:fld id="{A44FB6E5-4D1F-43F0-81F9-B854F7B086BA}" type="slidenum">
              <a:rPr kumimoji="1" lang="ja-JP" altLang="en-US" smtClean="0"/>
              <a:t>‹#›</a:t>
            </a:fld>
            <a:endParaRPr kumimoji="1" lang="ja-JP" altLang="en-US"/>
          </a:p>
        </p:txBody>
      </p:sp>
    </p:spTree>
    <p:extLst>
      <p:ext uri="{BB962C8B-B14F-4D97-AF65-F5344CB8AC3E}">
        <p14:creationId xmlns:p14="http://schemas.microsoft.com/office/powerpoint/2010/main" val="487585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B3CFC92-380B-496C-BA4D-968EAFB29C7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プレースホルダー 1"/>
          <p:cNvSpPr>
            <a:spLocks noGrp="1"/>
          </p:cNvSpPr>
          <p:nvPr>
            <p:ph type="title"/>
          </p:nvPr>
        </p:nvSpPr>
        <p:spPr>
          <a:xfrm>
            <a:off x="838199" y="568097"/>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199" y="1893660"/>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9332686" y="478347"/>
            <a:ext cx="2743200" cy="365125"/>
          </a:xfrm>
          <a:prstGeom prst="rect">
            <a:avLst/>
          </a:prstGeom>
        </p:spPr>
        <p:txBody>
          <a:bodyPr vert="horz" lIns="91440" tIns="45720" rIns="91440" bIns="45720" rtlCol="0" anchor="ctr"/>
          <a:lstStyle>
            <a:lvl1pPr algn="r">
              <a:defRPr sz="1800">
                <a:solidFill>
                  <a:schemeClr val="tx1">
                    <a:tint val="75000"/>
                  </a:schemeClr>
                </a:solidFill>
                <a:latin typeface="01フロップデザイン" panose="02000600000000000000" pitchFamily="50" charset="-128"/>
                <a:ea typeface="01フロップデザイン" panose="02000600000000000000" pitchFamily="50" charset="-128"/>
              </a:defRPr>
            </a:lvl1pPr>
          </a:lstStyle>
          <a:p>
            <a:r>
              <a:rPr lang="en-US" altLang="ja-JP"/>
              <a:t>2018/10/29</a:t>
            </a:r>
            <a:endParaRPr lang="ja-JP" altLang="en-US" dirty="0"/>
          </a:p>
        </p:txBody>
      </p:sp>
      <p:sp>
        <p:nvSpPr>
          <p:cNvPr id="5" name="フッター プレースホルダー 4"/>
          <p:cNvSpPr>
            <a:spLocks noGrp="1"/>
          </p:cNvSpPr>
          <p:nvPr>
            <p:ph type="ftr" sz="quarter" idx="3"/>
          </p:nvPr>
        </p:nvSpPr>
        <p:spPr>
          <a:xfrm>
            <a:off x="8331200" y="136923"/>
            <a:ext cx="3744686" cy="389050"/>
          </a:xfrm>
          <a:prstGeom prst="rect">
            <a:avLst/>
          </a:prstGeom>
        </p:spPr>
        <p:txBody>
          <a:bodyPr vert="horz" lIns="91440" tIns="45720" rIns="91440" bIns="45720" rtlCol="0" anchor="ctr"/>
          <a:lstStyle>
            <a:lvl1pPr algn="r">
              <a:defRPr sz="1800">
                <a:solidFill>
                  <a:schemeClr val="tx1">
                    <a:tint val="75000"/>
                  </a:schemeClr>
                </a:solidFill>
                <a:latin typeface="01フロップデザイン" panose="02000600000000000000" pitchFamily="50" charset="-128"/>
                <a:ea typeface="01フロップデザイン" panose="02000600000000000000" pitchFamily="50" charset="-128"/>
              </a:defRPr>
            </a:lvl1pPr>
          </a:lstStyle>
          <a:p>
            <a:r>
              <a:rPr lang="en-US" altLang="ja-JP" dirty="0"/>
              <a:t>System Proposal Presentation</a:t>
            </a:r>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A44FB6E5-4D1F-43F0-81F9-B854F7B086BA}" type="slidenum">
              <a:rPr lang="ja-JP" altLang="en-US" smtClean="0"/>
              <a:pPr/>
              <a:t>‹#›</a:t>
            </a:fld>
            <a:endParaRPr lang="ja-JP" altLang="en-US" dirty="0"/>
          </a:p>
        </p:txBody>
      </p:sp>
    </p:spTree>
    <p:extLst>
      <p:ext uri="{BB962C8B-B14F-4D97-AF65-F5344CB8AC3E}">
        <p14:creationId xmlns:p14="http://schemas.microsoft.com/office/powerpoint/2010/main" val="2397685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mindshare.co.jp/mama/whitepaper2017/"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dirty="0"/>
              <a:t>システム提案発表会</a:t>
            </a:r>
            <a:br>
              <a:rPr kumimoji="1" lang="en-US" altLang="ja-JP" dirty="0"/>
            </a:br>
            <a:r>
              <a:rPr kumimoji="1" lang="ja-JP" altLang="en-US" dirty="0"/>
              <a:t>「</a:t>
            </a:r>
            <a:r>
              <a:rPr kumimoji="1" lang="ja-JP" altLang="en-US" dirty="0">
                <a:latin typeface="07にくまるフォント" panose="02000900000000000000" pitchFamily="50" charset="-128"/>
                <a:ea typeface="07にくまるフォント" panose="02000900000000000000" pitchFamily="50" charset="-128"/>
              </a:rPr>
              <a:t>おやここねくと</a:t>
            </a:r>
            <a:r>
              <a:rPr kumimoji="1" lang="ja-JP" altLang="en-US" dirty="0"/>
              <a:t>」</a:t>
            </a:r>
          </a:p>
        </p:txBody>
      </p:sp>
      <p:sp>
        <p:nvSpPr>
          <p:cNvPr id="3" name="サブタイトル 2"/>
          <p:cNvSpPr>
            <a:spLocks noGrp="1"/>
          </p:cNvSpPr>
          <p:nvPr>
            <p:ph type="subTitle" idx="1"/>
          </p:nvPr>
        </p:nvSpPr>
        <p:spPr/>
        <p:txBody>
          <a:bodyPr>
            <a:normAutofit/>
          </a:bodyPr>
          <a:lstStyle/>
          <a:p>
            <a:r>
              <a:rPr kumimoji="1" lang="ja-JP" altLang="en-US" sz="3200" dirty="0"/>
              <a:t>発表者：</a:t>
            </a:r>
            <a:r>
              <a:rPr kumimoji="1" lang="en-US" altLang="ja-JP" sz="3200" dirty="0"/>
              <a:t>Team</a:t>
            </a:r>
            <a:r>
              <a:rPr lang="ja-JP" altLang="en-US" sz="3200" dirty="0"/>
              <a:t> </a:t>
            </a:r>
            <a:r>
              <a:rPr kumimoji="1" lang="en-US" altLang="ja-JP" sz="3200" dirty="0"/>
              <a:t>007</a:t>
            </a:r>
          </a:p>
        </p:txBody>
      </p:sp>
      <p:sp>
        <p:nvSpPr>
          <p:cNvPr id="5" name="スライド番号プレースホルダー 4"/>
          <p:cNvSpPr>
            <a:spLocks noGrp="1"/>
          </p:cNvSpPr>
          <p:nvPr>
            <p:ph type="sldNum" sz="quarter" idx="12"/>
          </p:nvPr>
        </p:nvSpPr>
        <p:spPr/>
        <p:txBody>
          <a:bodyPr/>
          <a:lstStyle/>
          <a:p>
            <a:fld id="{A44FB6E5-4D1F-43F0-81F9-B854F7B086BA}" type="slidenum">
              <a:rPr kumimoji="1" lang="ja-JP" altLang="en-US" smtClean="0"/>
              <a:t>1</a:t>
            </a:fld>
            <a:endParaRPr kumimoji="1" lang="ja-JP" altLang="en-US" dirty="0"/>
          </a:p>
        </p:txBody>
      </p:sp>
      <p:sp>
        <p:nvSpPr>
          <p:cNvPr id="7" name="日付プレースホルダー 6"/>
          <p:cNvSpPr>
            <a:spLocks noGrp="1"/>
          </p:cNvSpPr>
          <p:nvPr>
            <p:ph type="dt" sz="half" idx="2"/>
          </p:nvPr>
        </p:nvSpPr>
        <p:spPr/>
        <p:txBody>
          <a:bodyPr/>
          <a:lstStyle/>
          <a:p>
            <a:r>
              <a:rPr lang="en-US" altLang="ja-JP"/>
              <a:t>2018/10/29</a:t>
            </a:r>
            <a:endParaRPr lang="ja-JP" altLang="en-US" dirty="0"/>
          </a:p>
        </p:txBody>
      </p:sp>
    </p:spTree>
    <p:extLst>
      <p:ext uri="{BB962C8B-B14F-4D97-AF65-F5344CB8AC3E}">
        <p14:creationId xmlns:p14="http://schemas.microsoft.com/office/powerpoint/2010/main" val="327890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アカウント機能</a:t>
            </a:r>
          </a:p>
        </p:txBody>
      </p:sp>
      <p:sp>
        <p:nvSpPr>
          <p:cNvPr id="3" name="コンテンツ プレースホルダー 2"/>
          <p:cNvSpPr>
            <a:spLocks noGrp="1"/>
          </p:cNvSpPr>
          <p:nvPr>
            <p:ph idx="1"/>
          </p:nvPr>
        </p:nvSpPr>
        <p:spPr/>
        <p:txBody>
          <a:bodyPr/>
          <a:lstStyle/>
          <a:p>
            <a:r>
              <a:rPr kumimoji="1" lang="ja-JP" altLang="en-US" dirty="0"/>
              <a:t>利用者（親</a:t>
            </a:r>
            <a:r>
              <a:rPr kumimoji="1" lang="en-US" altLang="ja-JP" dirty="0"/>
              <a:t>or</a:t>
            </a:r>
            <a:r>
              <a:rPr kumimoji="1" lang="ja-JP" altLang="en-US" dirty="0"/>
              <a:t>子）のアカウントをデータベースに登録</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009" y="2791506"/>
            <a:ext cx="3055375" cy="3385457"/>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413" y="2377624"/>
            <a:ext cx="1989363" cy="198936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413" y="4667214"/>
            <a:ext cx="1989363" cy="1989363"/>
          </a:xfrm>
          <a:prstGeom prst="rect">
            <a:avLst/>
          </a:prstGeom>
        </p:spPr>
      </p:pic>
      <p:sp>
        <p:nvSpPr>
          <p:cNvPr id="7" name="右矢印 6"/>
          <p:cNvSpPr/>
          <p:nvPr/>
        </p:nvSpPr>
        <p:spPr>
          <a:xfrm rot="784991">
            <a:off x="4345720" y="3251672"/>
            <a:ext cx="2803342" cy="729363"/>
          </a:xfrm>
          <a:prstGeom prst="rightArrow">
            <a:avLst>
              <a:gd name="adj1" fmla="val 24888"/>
              <a:gd name="adj2" fmla="val 6423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p:cNvSpPr/>
          <p:nvPr/>
        </p:nvSpPr>
        <p:spPr>
          <a:xfrm rot="20747879">
            <a:off x="4373108" y="4810069"/>
            <a:ext cx="2748569" cy="741737"/>
          </a:xfrm>
          <a:prstGeom prst="rightArrow">
            <a:avLst>
              <a:gd name="adj1" fmla="val 24888"/>
              <a:gd name="adj2" fmla="val 6423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027720" y="6069891"/>
            <a:ext cx="2225952" cy="461665"/>
          </a:xfrm>
          <a:prstGeom prst="rect">
            <a:avLst/>
          </a:prstGeom>
          <a:noFill/>
        </p:spPr>
        <p:txBody>
          <a:bodyPr wrap="square" rtlCol="0">
            <a:spAutoFit/>
          </a:bodyPr>
          <a:lstStyle/>
          <a:p>
            <a:r>
              <a:rPr kumimoji="1" lang="ja-JP" altLang="en-US" sz="2400" dirty="0"/>
              <a:t>データベース</a:t>
            </a:r>
          </a:p>
        </p:txBody>
      </p:sp>
      <p:sp>
        <p:nvSpPr>
          <p:cNvPr id="10" name="テキスト ボックス 9"/>
          <p:cNvSpPr txBox="1"/>
          <p:nvPr/>
        </p:nvSpPr>
        <p:spPr>
          <a:xfrm>
            <a:off x="1850657" y="4351949"/>
            <a:ext cx="2225952" cy="461665"/>
          </a:xfrm>
          <a:prstGeom prst="rect">
            <a:avLst/>
          </a:prstGeom>
          <a:noFill/>
        </p:spPr>
        <p:txBody>
          <a:bodyPr wrap="square" rtlCol="0">
            <a:spAutoFit/>
          </a:bodyPr>
          <a:lstStyle/>
          <a:p>
            <a:r>
              <a:rPr lang="ja-JP" altLang="en-US" sz="2400" dirty="0"/>
              <a:t>プロフィール</a:t>
            </a:r>
            <a:endParaRPr kumimoji="1" lang="ja-JP" altLang="en-US" sz="2400" dirty="0"/>
          </a:p>
        </p:txBody>
      </p:sp>
      <p:sp>
        <p:nvSpPr>
          <p:cNvPr id="11" name="日付プレースホルダー 10"/>
          <p:cNvSpPr>
            <a:spLocks noGrp="1"/>
          </p:cNvSpPr>
          <p:nvPr>
            <p:ph type="dt" sz="half" idx="10"/>
          </p:nvPr>
        </p:nvSpPr>
        <p:spPr/>
        <p:txBody>
          <a:bodyPr/>
          <a:lstStyle/>
          <a:p>
            <a:r>
              <a:rPr kumimoji="1" lang="en-US" altLang="ja-JP"/>
              <a:t>2018/10/29</a:t>
            </a:r>
            <a:endParaRPr kumimoji="1" lang="ja-JP" altLang="en-US"/>
          </a:p>
        </p:txBody>
      </p:sp>
      <p:sp>
        <p:nvSpPr>
          <p:cNvPr id="12" name="フッター プレースホルダー 11"/>
          <p:cNvSpPr>
            <a:spLocks noGrp="1"/>
          </p:cNvSpPr>
          <p:nvPr>
            <p:ph type="ftr" sz="quarter" idx="11"/>
          </p:nvPr>
        </p:nvSpPr>
        <p:spPr/>
        <p:txBody>
          <a:bodyPr/>
          <a:lstStyle/>
          <a:p>
            <a:r>
              <a:rPr kumimoji="1" lang="en-US" altLang="ja-JP"/>
              <a:t>System Proposal Presentation</a:t>
            </a:r>
            <a:endParaRPr kumimoji="1" lang="ja-JP" altLang="en-US"/>
          </a:p>
        </p:txBody>
      </p:sp>
      <p:sp>
        <p:nvSpPr>
          <p:cNvPr id="13" name="スライド番号プレースホルダー 12"/>
          <p:cNvSpPr>
            <a:spLocks noGrp="1"/>
          </p:cNvSpPr>
          <p:nvPr>
            <p:ph type="sldNum" sz="quarter" idx="12"/>
          </p:nvPr>
        </p:nvSpPr>
        <p:spPr/>
        <p:txBody>
          <a:bodyPr/>
          <a:lstStyle/>
          <a:p>
            <a:fld id="{A44FB6E5-4D1F-43F0-81F9-B854F7B086BA}" type="slidenum">
              <a:rPr kumimoji="1" lang="ja-JP" altLang="en-US" smtClean="0"/>
              <a:t>10</a:t>
            </a:fld>
            <a:endParaRPr kumimoji="1" lang="ja-JP" altLang="en-US"/>
          </a:p>
        </p:txBody>
      </p:sp>
    </p:spTree>
    <p:extLst>
      <p:ext uri="{BB962C8B-B14F-4D97-AF65-F5344CB8AC3E}">
        <p14:creationId xmlns:p14="http://schemas.microsoft.com/office/powerpoint/2010/main" val="4230068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成長記録機能</a:t>
            </a:r>
          </a:p>
        </p:txBody>
      </p:sp>
      <p:sp>
        <p:nvSpPr>
          <p:cNvPr id="3" name="コンテンツ プレースホルダー 2"/>
          <p:cNvSpPr>
            <a:spLocks noGrp="1"/>
          </p:cNvSpPr>
          <p:nvPr>
            <p:ph idx="1"/>
          </p:nvPr>
        </p:nvSpPr>
        <p:spPr>
          <a:xfrm>
            <a:off x="838198" y="1893660"/>
            <a:ext cx="10995213" cy="4356635"/>
          </a:xfrm>
        </p:spPr>
        <p:txBody>
          <a:bodyPr/>
          <a:lstStyle/>
          <a:p>
            <a:r>
              <a:rPr kumimoji="1" lang="ja-JP" altLang="en-US" dirty="0"/>
              <a:t>利用者の写真やゲームの記録等を日付を記載して保存可能</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7" y="2607861"/>
            <a:ext cx="1896834" cy="1896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979" y="2560865"/>
            <a:ext cx="2215244" cy="2215244"/>
          </a:xfrm>
          <a:prstGeom prst="rect">
            <a:avLst/>
          </a:prstGeom>
        </p:spPr>
      </p:pic>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0823" t="65796" r="18052"/>
          <a:stretch/>
        </p:blipFill>
        <p:spPr>
          <a:xfrm>
            <a:off x="8666731" y="4776109"/>
            <a:ext cx="2383057" cy="1486580"/>
          </a:xfrm>
          <a:prstGeom prst="rect">
            <a:avLst/>
          </a:prstGeom>
        </p:spPr>
      </p:pic>
      <p:sp>
        <p:nvSpPr>
          <p:cNvPr id="8" name="右矢印 7"/>
          <p:cNvSpPr/>
          <p:nvPr/>
        </p:nvSpPr>
        <p:spPr>
          <a:xfrm>
            <a:off x="5285332" y="3259398"/>
            <a:ext cx="2100943" cy="1625158"/>
          </a:xfrm>
          <a:prstGeom prst="rightArrow">
            <a:avLst>
              <a:gd name="adj1" fmla="val 4042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日付プレースホルダー 8"/>
          <p:cNvSpPr>
            <a:spLocks noGrp="1"/>
          </p:cNvSpPr>
          <p:nvPr>
            <p:ph type="dt" sz="half" idx="10"/>
          </p:nvPr>
        </p:nvSpPr>
        <p:spPr/>
        <p:txBody>
          <a:bodyPr/>
          <a:lstStyle/>
          <a:p>
            <a:r>
              <a:rPr kumimoji="1" lang="en-US" altLang="ja-JP"/>
              <a:t>2018/10/29</a:t>
            </a:r>
            <a:endParaRPr kumimoji="1" lang="ja-JP" altLang="en-US"/>
          </a:p>
        </p:txBody>
      </p:sp>
      <p:sp>
        <p:nvSpPr>
          <p:cNvPr id="10" name="フッター プレースホルダー 9"/>
          <p:cNvSpPr>
            <a:spLocks noGrp="1"/>
          </p:cNvSpPr>
          <p:nvPr>
            <p:ph type="ftr" sz="quarter" idx="11"/>
          </p:nvPr>
        </p:nvSpPr>
        <p:spPr/>
        <p:txBody>
          <a:bodyPr/>
          <a:lstStyle/>
          <a:p>
            <a:r>
              <a:rPr kumimoji="1" lang="en-US" altLang="ja-JP"/>
              <a:t>System Proposal Presentation</a:t>
            </a:r>
            <a:endParaRPr kumimoji="1" lang="ja-JP" altLang="en-US"/>
          </a:p>
        </p:txBody>
      </p:sp>
      <p:sp>
        <p:nvSpPr>
          <p:cNvPr id="11" name="スライド番号プレースホルダー 10"/>
          <p:cNvSpPr>
            <a:spLocks noGrp="1"/>
          </p:cNvSpPr>
          <p:nvPr>
            <p:ph type="sldNum" sz="quarter" idx="12"/>
          </p:nvPr>
        </p:nvSpPr>
        <p:spPr/>
        <p:txBody>
          <a:bodyPr/>
          <a:lstStyle/>
          <a:p>
            <a:fld id="{A44FB6E5-4D1F-43F0-81F9-B854F7B086BA}"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4CB770E3-4FDC-49A2-83BA-08FF1778A192}"/>
              </a:ext>
            </a:extLst>
          </p:cNvPr>
          <p:cNvSpPr txBox="1"/>
          <p:nvPr/>
        </p:nvSpPr>
        <p:spPr>
          <a:xfrm>
            <a:off x="9656912" y="4178033"/>
            <a:ext cx="1314162" cy="369332"/>
          </a:xfrm>
          <a:prstGeom prst="rect">
            <a:avLst/>
          </a:prstGeom>
          <a:noFill/>
        </p:spPr>
        <p:txBody>
          <a:bodyPr wrap="square" rtlCol="0">
            <a:spAutoFit/>
          </a:bodyPr>
          <a:lstStyle/>
          <a:p>
            <a:pPr algn="ctr"/>
            <a:r>
              <a:rPr kumimoji="1" lang="ja-JP" altLang="en-US" b="1" dirty="0">
                <a:ln w="22225">
                  <a:solidFill>
                    <a:schemeClr val="accent2"/>
                  </a:solidFill>
                  <a:prstDash val="solid"/>
                </a:ln>
                <a:solidFill>
                  <a:schemeClr val="accent2">
                    <a:lumMod val="40000"/>
                    <a:lumOff val="60000"/>
                  </a:schemeClr>
                </a:solidFill>
              </a:rPr>
              <a:t>○月△日</a:t>
            </a:r>
          </a:p>
        </p:txBody>
      </p:sp>
      <p:pic>
        <p:nvPicPr>
          <p:cNvPr id="13" name="図 12">
            <a:extLst>
              <a:ext uri="{FF2B5EF4-FFF2-40B4-BE49-F238E27FC236}">
                <a16:creationId xmlns:a16="http://schemas.microsoft.com/office/drawing/2014/main" id="{9C999A11-752C-4192-925E-D5417AA163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061" y="4396502"/>
            <a:ext cx="1893401" cy="1893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1009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SNS</a:t>
            </a:r>
            <a:r>
              <a:rPr kumimoji="1" lang="ja-JP" altLang="en-US" dirty="0"/>
              <a:t>機能</a:t>
            </a:r>
          </a:p>
        </p:txBody>
      </p:sp>
      <p:sp>
        <p:nvSpPr>
          <p:cNvPr id="6" name="右矢印 5"/>
          <p:cNvSpPr/>
          <p:nvPr/>
        </p:nvSpPr>
        <p:spPr>
          <a:xfrm>
            <a:off x="2795903" y="4814381"/>
            <a:ext cx="2300988" cy="527110"/>
          </a:xfrm>
          <a:prstGeom prst="rightArrow">
            <a:avLst>
              <a:gd name="adj1" fmla="val 50000"/>
              <a:gd name="adj2" fmla="val 615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p:cNvGrpSpPr/>
          <p:nvPr/>
        </p:nvGrpSpPr>
        <p:grpSpPr>
          <a:xfrm>
            <a:off x="5268641" y="4663222"/>
            <a:ext cx="1620256" cy="1693128"/>
            <a:chOff x="4389663" y="3908552"/>
            <a:chExt cx="2062050" cy="2154792"/>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663" y="4001294"/>
              <a:ext cx="2062050" cy="206205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908552"/>
              <a:ext cx="1160123" cy="1498926"/>
            </a:xfrm>
            <a:prstGeom prst="rect">
              <a:avLst/>
            </a:prstGeom>
          </p:spPr>
        </p:pic>
      </p:grpSp>
      <p:grpSp>
        <p:nvGrpSpPr>
          <p:cNvPr id="22" name="グループ化 21"/>
          <p:cNvGrpSpPr/>
          <p:nvPr/>
        </p:nvGrpSpPr>
        <p:grpSpPr>
          <a:xfrm>
            <a:off x="753832" y="4739593"/>
            <a:ext cx="1670163" cy="1745279"/>
            <a:chOff x="753834" y="3908552"/>
            <a:chExt cx="2062049" cy="215479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834" y="4001293"/>
              <a:ext cx="2062049" cy="2062049"/>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169" y="3908552"/>
              <a:ext cx="1160123" cy="1498926"/>
            </a:xfrm>
            <a:prstGeom prst="rect">
              <a:avLst/>
            </a:prstGeom>
          </p:spPr>
        </p:pic>
      </p:grpSp>
      <p:grpSp>
        <p:nvGrpSpPr>
          <p:cNvPr id="21" name="グループ化 20"/>
          <p:cNvGrpSpPr/>
          <p:nvPr/>
        </p:nvGrpSpPr>
        <p:grpSpPr>
          <a:xfrm>
            <a:off x="9332686" y="331449"/>
            <a:ext cx="3253014" cy="2620026"/>
            <a:chOff x="7727590" y="2886903"/>
            <a:chExt cx="3943855" cy="3176439"/>
          </a:xfrm>
        </p:grpSpPr>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590" y="2886903"/>
              <a:ext cx="3363288" cy="3176439"/>
            </a:xfrm>
            <a:prstGeom prst="rect">
              <a:avLst/>
            </a:prstGeom>
          </p:spPr>
        </p:pic>
        <p:sp>
          <p:nvSpPr>
            <p:cNvPr id="11" name="正方形/長方形 10"/>
            <p:cNvSpPr/>
            <p:nvPr/>
          </p:nvSpPr>
          <p:spPr>
            <a:xfrm>
              <a:off x="8800923" y="2886903"/>
              <a:ext cx="1131517" cy="116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rot="1102364">
              <a:off x="9291724" y="3539629"/>
              <a:ext cx="2379721" cy="923330"/>
            </a:xfrm>
            <a:prstGeom prst="rect">
              <a:avLst/>
            </a:prstGeom>
            <a:noFill/>
          </p:spPr>
          <p:txBody>
            <a:bodyPr wrap="square" rtlCol="0">
              <a:spAutoFit/>
            </a:bodyPr>
            <a:lstStyle/>
            <a:p>
              <a:r>
                <a:rPr kumimoji="1" lang="ja-JP" altLang="en-US" sz="5400" b="1" dirty="0">
                  <a:solidFill>
                    <a:srgbClr val="FF0000"/>
                  </a:solidFill>
                </a:rPr>
                <a:t>？</a:t>
              </a:r>
            </a:p>
          </p:txBody>
        </p:sp>
        <p:sp>
          <p:nvSpPr>
            <p:cNvPr id="13" name="テキスト ボックス 12"/>
            <p:cNvSpPr txBox="1"/>
            <p:nvPr/>
          </p:nvSpPr>
          <p:spPr>
            <a:xfrm>
              <a:off x="8883359" y="3259070"/>
              <a:ext cx="2379721" cy="923330"/>
            </a:xfrm>
            <a:prstGeom prst="rect">
              <a:avLst/>
            </a:prstGeom>
            <a:noFill/>
          </p:spPr>
          <p:txBody>
            <a:bodyPr wrap="square" rtlCol="0">
              <a:spAutoFit/>
            </a:bodyPr>
            <a:lstStyle/>
            <a:p>
              <a:r>
                <a:rPr kumimoji="1" lang="ja-JP" altLang="en-US" sz="5400" b="1" dirty="0">
                  <a:solidFill>
                    <a:srgbClr val="FF0000"/>
                  </a:solidFill>
                </a:rPr>
                <a:t>？</a:t>
              </a:r>
            </a:p>
          </p:txBody>
        </p:sp>
      </p:grpSp>
      <p:sp>
        <p:nvSpPr>
          <p:cNvPr id="14" name="日付プレースホルダー 13"/>
          <p:cNvSpPr>
            <a:spLocks noGrp="1"/>
          </p:cNvSpPr>
          <p:nvPr>
            <p:ph type="dt" sz="half" idx="10"/>
          </p:nvPr>
        </p:nvSpPr>
        <p:spPr/>
        <p:txBody>
          <a:bodyPr/>
          <a:lstStyle/>
          <a:p>
            <a:r>
              <a:rPr kumimoji="1" lang="en-US" altLang="ja-JP"/>
              <a:t>2018/10/29</a:t>
            </a:r>
            <a:endParaRPr kumimoji="1" lang="ja-JP" altLang="en-US"/>
          </a:p>
        </p:txBody>
      </p:sp>
      <p:sp>
        <p:nvSpPr>
          <p:cNvPr id="15" name="フッター プレースホルダー 14"/>
          <p:cNvSpPr>
            <a:spLocks noGrp="1"/>
          </p:cNvSpPr>
          <p:nvPr>
            <p:ph type="ftr" sz="quarter" idx="11"/>
          </p:nvPr>
        </p:nvSpPr>
        <p:spPr/>
        <p:txBody>
          <a:bodyPr/>
          <a:lstStyle/>
          <a:p>
            <a:r>
              <a:rPr kumimoji="1" lang="en-US" altLang="ja-JP"/>
              <a:t>System Proposal Presentation</a:t>
            </a:r>
            <a:endParaRPr kumimoji="1" lang="ja-JP" altLang="en-US"/>
          </a:p>
        </p:txBody>
      </p:sp>
      <p:sp>
        <p:nvSpPr>
          <p:cNvPr id="16" name="スライド番号プレースホルダー 15"/>
          <p:cNvSpPr>
            <a:spLocks noGrp="1"/>
          </p:cNvSpPr>
          <p:nvPr>
            <p:ph type="sldNum" sz="quarter" idx="12"/>
          </p:nvPr>
        </p:nvSpPr>
        <p:spPr/>
        <p:txBody>
          <a:bodyPr/>
          <a:lstStyle/>
          <a:p>
            <a:fld id="{A44FB6E5-4D1F-43F0-81F9-B854F7B086BA}" type="slidenum">
              <a:rPr kumimoji="1" lang="ja-JP" altLang="en-US" smtClean="0"/>
              <a:t>12</a:t>
            </a:fld>
            <a:endParaRPr kumimoji="1" lang="ja-JP" altLang="en-US"/>
          </a:p>
        </p:txBody>
      </p:sp>
      <p:sp>
        <p:nvSpPr>
          <p:cNvPr id="24" name="右矢印 23"/>
          <p:cNvSpPr/>
          <p:nvPr/>
        </p:nvSpPr>
        <p:spPr>
          <a:xfrm rot="10800000">
            <a:off x="2795903" y="5499125"/>
            <a:ext cx="2300988" cy="527110"/>
          </a:xfrm>
          <a:prstGeom prst="rightArrow">
            <a:avLst>
              <a:gd name="adj1" fmla="val 50000"/>
              <a:gd name="adj2" fmla="val 615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コンテンツ プレースホルダー 2">
            <a:extLst>
              <a:ext uri="{FF2B5EF4-FFF2-40B4-BE49-F238E27FC236}">
                <a16:creationId xmlns:a16="http://schemas.microsoft.com/office/drawing/2014/main" id="{26963D16-0EAE-46C8-845A-834CF0105694}"/>
              </a:ext>
            </a:extLst>
          </p:cNvPr>
          <p:cNvSpPr txBox="1">
            <a:spLocks/>
          </p:cNvSpPr>
          <p:nvPr/>
        </p:nvSpPr>
        <p:spPr>
          <a:xfrm>
            <a:off x="838199" y="1893660"/>
            <a:ext cx="10515600" cy="4356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親同士が情報交換可能のコミュニティ参加型</a:t>
            </a:r>
            <a:endParaRPr lang="en-US" altLang="ja-JP" dirty="0"/>
          </a:p>
          <a:p>
            <a:pPr lvl="1"/>
            <a:endParaRPr lang="en-US" altLang="ja-JP" dirty="0"/>
          </a:p>
          <a:p>
            <a:r>
              <a:rPr lang="ja-JP" altLang="en-US" dirty="0"/>
              <a:t>個人同士がやり取り可能なプライベートの</a:t>
            </a:r>
            <a:r>
              <a:rPr lang="en-US" altLang="ja-JP" dirty="0"/>
              <a:t>SNS</a:t>
            </a:r>
          </a:p>
          <a:p>
            <a:pPr lvl="1"/>
            <a:endParaRPr lang="en-US" altLang="ja-JP" dirty="0"/>
          </a:p>
          <a:p>
            <a:r>
              <a:rPr lang="ja-JP" altLang="en-US" dirty="0"/>
              <a:t>コミュニティに質問を行うことができる質問箱を用意</a:t>
            </a:r>
          </a:p>
        </p:txBody>
      </p:sp>
    </p:spTree>
    <p:extLst>
      <p:ext uri="{BB962C8B-B14F-4D97-AF65-F5344CB8AC3E}">
        <p14:creationId xmlns:p14="http://schemas.microsoft.com/office/powerpoint/2010/main" val="113356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ゲーム機能</a:t>
            </a:r>
          </a:p>
        </p:txBody>
      </p:sp>
      <p:sp>
        <p:nvSpPr>
          <p:cNvPr id="3" name="コンテンツ プレースホルダー 2"/>
          <p:cNvSpPr>
            <a:spLocks noGrp="1"/>
          </p:cNvSpPr>
          <p:nvPr>
            <p:ph idx="1"/>
          </p:nvPr>
        </p:nvSpPr>
        <p:spPr>
          <a:xfrm>
            <a:off x="838198" y="1893660"/>
            <a:ext cx="10706101" cy="4356635"/>
          </a:xfrm>
        </p:spPr>
        <p:txBody>
          <a:bodyPr>
            <a:normAutofit/>
          </a:bodyPr>
          <a:lstStyle/>
          <a:p>
            <a:r>
              <a:rPr kumimoji="1" lang="ja-JP" altLang="en-US" sz="3200" dirty="0"/>
              <a:t>２～５歳を対象とした簡単な知育ゲーム</a:t>
            </a:r>
            <a:endParaRPr kumimoji="1" lang="en-US" altLang="ja-JP" sz="3200" dirty="0"/>
          </a:p>
          <a:p>
            <a:pPr lvl="1"/>
            <a:endParaRPr kumimoji="1" lang="en-US" altLang="ja-JP" dirty="0"/>
          </a:p>
          <a:p>
            <a:r>
              <a:rPr lang="ja-JP" altLang="en-US" sz="3200" dirty="0"/>
              <a:t>塗り絵などのコンテンツは作品共有をすることができる</a:t>
            </a:r>
            <a:endParaRPr kumimoji="1" lang="en-US" altLang="ja-JP" sz="3200" dirty="0"/>
          </a:p>
          <a:p>
            <a:pPr marL="0" indent="0">
              <a:buNone/>
            </a:pPr>
            <a:r>
              <a:rPr lang="ja-JP" altLang="en-US" sz="3200" dirty="0"/>
              <a:t>  </a:t>
            </a:r>
            <a:r>
              <a:rPr lang="en-US" altLang="ja-JP" sz="3200" dirty="0"/>
              <a:t>	</a:t>
            </a:r>
            <a:r>
              <a:rPr lang="ja-JP" altLang="en-US" sz="3200" dirty="0"/>
              <a:t>例）塗り絵</a:t>
            </a:r>
            <a:r>
              <a:rPr lang="en-US" altLang="ja-JP" sz="3200" dirty="0"/>
              <a:t>,</a:t>
            </a:r>
            <a:r>
              <a:rPr lang="ja-JP" altLang="en-US" sz="3200" dirty="0"/>
              <a:t>おつかい</a:t>
            </a:r>
            <a:endParaRPr kumimoji="1" lang="ja-JP" altLang="en-US" sz="32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4179" y="3777453"/>
            <a:ext cx="2472842" cy="2472842"/>
          </a:xfrm>
          <a:prstGeom prst="rect">
            <a:avLst/>
          </a:prstGeom>
        </p:spPr>
      </p:pic>
      <p:sp>
        <p:nvSpPr>
          <p:cNvPr id="6" name="日付プレースホルダー 5"/>
          <p:cNvSpPr>
            <a:spLocks noGrp="1"/>
          </p:cNvSpPr>
          <p:nvPr>
            <p:ph type="dt" sz="half" idx="10"/>
          </p:nvPr>
        </p:nvSpPr>
        <p:spPr/>
        <p:txBody>
          <a:bodyPr/>
          <a:lstStyle/>
          <a:p>
            <a:r>
              <a:rPr kumimoji="1" lang="en-US" altLang="ja-JP"/>
              <a:t>2018/10/29</a:t>
            </a:r>
            <a:endParaRPr kumimoji="1" lang="ja-JP" altLang="en-US"/>
          </a:p>
        </p:txBody>
      </p:sp>
      <p:sp>
        <p:nvSpPr>
          <p:cNvPr id="7" name="フッター プレースホルダー 6"/>
          <p:cNvSpPr>
            <a:spLocks noGrp="1"/>
          </p:cNvSpPr>
          <p:nvPr>
            <p:ph type="ftr" sz="quarter" idx="11"/>
          </p:nvPr>
        </p:nvSpPr>
        <p:spPr/>
        <p:txBody>
          <a:bodyPr/>
          <a:lstStyle/>
          <a:p>
            <a:r>
              <a:rPr kumimoji="1" lang="en-US" altLang="ja-JP"/>
              <a:t>System Proposal Presentation</a:t>
            </a:r>
            <a:endParaRPr kumimoji="1" lang="ja-JP" altLang="en-US"/>
          </a:p>
        </p:txBody>
      </p:sp>
      <p:sp>
        <p:nvSpPr>
          <p:cNvPr id="8" name="スライド番号プレースホルダー 7"/>
          <p:cNvSpPr>
            <a:spLocks noGrp="1"/>
          </p:cNvSpPr>
          <p:nvPr>
            <p:ph type="sldNum" sz="quarter" idx="12"/>
          </p:nvPr>
        </p:nvSpPr>
        <p:spPr/>
        <p:txBody>
          <a:bodyPr/>
          <a:lstStyle/>
          <a:p>
            <a:fld id="{A44FB6E5-4D1F-43F0-81F9-B854F7B086BA}" type="slidenum">
              <a:rPr kumimoji="1" lang="ja-JP" altLang="en-US" smtClean="0"/>
              <a:t>13</a:t>
            </a:fld>
            <a:endParaRPr kumimoji="1" lang="ja-JP" altLang="en-US"/>
          </a:p>
        </p:txBody>
      </p:sp>
      <p:pic>
        <p:nvPicPr>
          <p:cNvPr id="9" name="図 8">
            <a:extLst>
              <a:ext uri="{FF2B5EF4-FFF2-40B4-BE49-F238E27FC236}">
                <a16:creationId xmlns:a16="http://schemas.microsoft.com/office/drawing/2014/main" id="{35A1FC90-4332-41E4-A428-9E578B44E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419" y="3883508"/>
            <a:ext cx="2472842" cy="2472842"/>
          </a:xfrm>
          <a:prstGeom prst="rect">
            <a:avLst/>
          </a:prstGeom>
        </p:spPr>
      </p:pic>
    </p:spTree>
    <p:extLst>
      <p:ext uri="{BB962C8B-B14F-4D97-AF65-F5344CB8AC3E}">
        <p14:creationId xmlns:p14="http://schemas.microsoft.com/office/powerpoint/2010/main" val="1757755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前提条件</a:t>
            </a:r>
          </a:p>
        </p:txBody>
      </p:sp>
      <p:sp>
        <p:nvSpPr>
          <p:cNvPr id="3" name="コンテンツ プレースホルダー 2"/>
          <p:cNvSpPr>
            <a:spLocks noGrp="1"/>
          </p:cNvSpPr>
          <p:nvPr>
            <p:ph idx="1"/>
          </p:nvPr>
        </p:nvSpPr>
        <p:spPr/>
        <p:txBody>
          <a:bodyPr>
            <a:normAutofit/>
          </a:bodyPr>
          <a:lstStyle/>
          <a:p>
            <a:r>
              <a:rPr lang="ja-JP" altLang="en-US" dirty="0"/>
              <a:t>対象：幼児（</a:t>
            </a:r>
            <a:r>
              <a:rPr lang="en-US" altLang="ja-JP" dirty="0"/>
              <a:t>2</a:t>
            </a:r>
            <a:r>
              <a:rPr lang="ja-JP" altLang="en-US" dirty="0"/>
              <a:t>～</a:t>
            </a:r>
            <a:r>
              <a:rPr lang="en-US" altLang="ja-JP" dirty="0"/>
              <a:t>5</a:t>
            </a:r>
            <a:r>
              <a:rPr lang="ja-JP" altLang="en-US" dirty="0"/>
              <a:t>歳）</a:t>
            </a:r>
            <a:r>
              <a:rPr lang="en-US" altLang="ja-JP" dirty="0"/>
              <a:t>&amp; </a:t>
            </a:r>
            <a:r>
              <a:rPr lang="ja-JP" altLang="en-US" dirty="0"/>
              <a:t>親</a:t>
            </a:r>
            <a:endParaRPr lang="en-US" altLang="ja-JP" dirty="0"/>
          </a:p>
          <a:p>
            <a:pPr lvl="1"/>
            <a:endParaRPr lang="en-US" altLang="ja-JP" sz="2800" dirty="0"/>
          </a:p>
          <a:p>
            <a:r>
              <a:rPr lang="ja-JP" altLang="en-US" dirty="0"/>
              <a:t>インターネットの設備が整っている</a:t>
            </a:r>
            <a:endParaRPr lang="en-US" altLang="ja-JP" dirty="0"/>
          </a:p>
          <a:p>
            <a:pPr lvl="1"/>
            <a:endParaRPr kumimoji="1" lang="en-US" altLang="ja-JP" sz="2800" dirty="0"/>
          </a:p>
          <a:p>
            <a:r>
              <a:rPr kumimoji="1" lang="en-US" altLang="ja-JP" dirty="0"/>
              <a:t>Android</a:t>
            </a:r>
            <a:r>
              <a:rPr kumimoji="1" lang="ja-JP" altLang="en-US" dirty="0"/>
              <a:t>搭載のスマートフォン・タブレット対応</a:t>
            </a:r>
            <a:endParaRPr lang="en-US" altLang="ja-JP" dirty="0"/>
          </a:p>
          <a:p>
            <a:pPr lvl="1"/>
            <a:endParaRPr lang="en-US" altLang="ja-JP" sz="2800" dirty="0"/>
          </a:p>
          <a:p>
            <a:r>
              <a:rPr lang="ja-JP" altLang="en-US" dirty="0"/>
              <a:t>日本語対応</a:t>
            </a:r>
            <a:r>
              <a:rPr kumimoji="1" lang="ja-JP" altLang="en-US" dirty="0"/>
              <a:t>　</a:t>
            </a:r>
          </a:p>
        </p:txBody>
      </p:sp>
      <p:sp>
        <p:nvSpPr>
          <p:cNvPr id="4" name="日付プレースホルダー 3"/>
          <p:cNvSpPr>
            <a:spLocks noGrp="1"/>
          </p:cNvSpPr>
          <p:nvPr>
            <p:ph type="dt" sz="half" idx="10"/>
          </p:nvPr>
        </p:nvSpPr>
        <p:spPr/>
        <p:txBody>
          <a:bodyPr/>
          <a:lstStyle/>
          <a:p>
            <a:r>
              <a:rPr kumimoji="1" lang="en-US" altLang="ja-JP"/>
              <a:t>2018/10/29</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System Proposal Presentation</a:t>
            </a:r>
            <a:endParaRPr kumimoji="1" lang="ja-JP" altLang="en-US"/>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14</a:t>
            </a:fld>
            <a:endParaRPr kumimoji="1" lang="ja-JP" altLang="en-US"/>
          </a:p>
        </p:txBody>
      </p:sp>
    </p:spTree>
    <p:extLst>
      <p:ext uri="{BB962C8B-B14F-4D97-AF65-F5344CB8AC3E}">
        <p14:creationId xmlns:p14="http://schemas.microsoft.com/office/powerpoint/2010/main" val="2499402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角丸四角形 22"/>
          <p:cNvSpPr/>
          <p:nvPr/>
        </p:nvSpPr>
        <p:spPr>
          <a:xfrm>
            <a:off x="562270" y="1722793"/>
            <a:ext cx="7611871" cy="4845570"/>
          </a:xfrm>
          <a:prstGeom prst="roundRect">
            <a:avLst/>
          </a:prstGeom>
          <a:solidFill>
            <a:srgbClr val="F2F2F2">
              <a:alpha val="4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pPr algn="ctr"/>
            <a:r>
              <a:rPr kumimoji="1" lang="ja-JP" altLang="en-US" dirty="0"/>
              <a:t>情報の流れ</a:t>
            </a: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0889" y="2254105"/>
            <a:ext cx="1487235" cy="158850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170" y="2344388"/>
            <a:ext cx="1357575" cy="1790071"/>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2377" y="3587613"/>
            <a:ext cx="2219960" cy="1953565"/>
          </a:xfrm>
          <a:prstGeom prst="rect">
            <a:avLst/>
          </a:prstGeom>
        </p:spPr>
      </p:pic>
      <p:sp>
        <p:nvSpPr>
          <p:cNvPr id="10" name="テキスト ボックス 9"/>
          <p:cNvSpPr txBox="1"/>
          <p:nvPr/>
        </p:nvSpPr>
        <p:spPr>
          <a:xfrm>
            <a:off x="1082735" y="4081773"/>
            <a:ext cx="492443" cy="461665"/>
          </a:xfrm>
          <a:prstGeom prst="rect">
            <a:avLst/>
          </a:prstGeom>
          <a:noFill/>
        </p:spPr>
        <p:txBody>
          <a:bodyPr wrap="none" rtlCol="0">
            <a:spAutoFit/>
          </a:bodyPr>
          <a:lstStyle/>
          <a:p>
            <a:r>
              <a:rPr kumimoji="1" lang="ja-JP" altLang="en-US" sz="2400" dirty="0"/>
              <a:t>子</a:t>
            </a:r>
          </a:p>
        </p:txBody>
      </p:sp>
      <p:sp>
        <p:nvSpPr>
          <p:cNvPr id="11" name="テキスト ボックス 10"/>
          <p:cNvSpPr txBox="1"/>
          <p:nvPr/>
        </p:nvSpPr>
        <p:spPr>
          <a:xfrm>
            <a:off x="5188286" y="1818917"/>
            <a:ext cx="492443" cy="461665"/>
          </a:xfrm>
          <a:prstGeom prst="rect">
            <a:avLst/>
          </a:prstGeom>
          <a:noFill/>
        </p:spPr>
        <p:txBody>
          <a:bodyPr wrap="none" rtlCol="0">
            <a:spAutoFit/>
          </a:bodyPr>
          <a:lstStyle/>
          <a:p>
            <a:r>
              <a:rPr kumimoji="1" lang="ja-JP" altLang="en-US" sz="2400" dirty="0"/>
              <a:t>親</a:t>
            </a:r>
          </a:p>
        </p:txBody>
      </p:sp>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2367" y="4893055"/>
            <a:ext cx="2028466" cy="1590317"/>
          </a:xfrm>
          <a:prstGeom prst="rect">
            <a:avLst/>
          </a:prstGeom>
        </p:spPr>
      </p:pic>
      <p:sp>
        <p:nvSpPr>
          <p:cNvPr id="13" name="テキスト ボックス 12"/>
          <p:cNvSpPr txBox="1"/>
          <p:nvPr/>
        </p:nvSpPr>
        <p:spPr>
          <a:xfrm>
            <a:off x="3387906" y="5773205"/>
            <a:ext cx="1107996" cy="461665"/>
          </a:xfrm>
          <a:prstGeom prst="rect">
            <a:avLst/>
          </a:prstGeom>
          <a:noFill/>
        </p:spPr>
        <p:txBody>
          <a:bodyPr wrap="none" rtlCol="0">
            <a:spAutoFit/>
          </a:bodyPr>
          <a:lstStyle/>
          <a:p>
            <a:r>
              <a:rPr kumimoji="1" lang="ja-JP" altLang="en-US" sz="2400" dirty="0"/>
              <a:t>他の親</a:t>
            </a:r>
          </a:p>
        </p:txBody>
      </p:sp>
      <p:sp>
        <p:nvSpPr>
          <p:cNvPr id="14" name="テキスト ボックス 13"/>
          <p:cNvSpPr txBox="1"/>
          <p:nvPr/>
        </p:nvSpPr>
        <p:spPr>
          <a:xfrm>
            <a:off x="10288359" y="5437566"/>
            <a:ext cx="1107996" cy="461665"/>
          </a:xfrm>
          <a:prstGeom prst="rect">
            <a:avLst/>
          </a:prstGeom>
          <a:noFill/>
        </p:spPr>
        <p:txBody>
          <a:bodyPr wrap="none" rtlCol="0">
            <a:spAutoFit/>
          </a:bodyPr>
          <a:lstStyle/>
          <a:p>
            <a:r>
              <a:rPr kumimoji="1" lang="ja-JP" altLang="en-US" sz="2400" dirty="0"/>
              <a:t>管理者</a:t>
            </a:r>
          </a:p>
        </p:txBody>
      </p:sp>
      <p:sp>
        <p:nvSpPr>
          <p:cNvPr id="15" name="テキスト ボックス 14"/>
          <p:cNvSpPr txBox="1"/>
          <p:nvPr/>
        </p:nvSpPr>
        <p:spPr>
          <a:xfrm>
            <a:off x="10442248" y="2824978"/>
            <a:ext cx="800219" cy="461665"/>
          </a:xfrm>
          <a:prstGeom prst="rect">
            <a:avLst/>
          </a:prstGeom>
          <a:noFill/>
        </p:spPr>
        <p:txBody>
          <a:bodyPr wrap="none" rtlCol="0">
            <a:spAutoFit/>
          </a:bodyPr>
          <a:lstStyle/>
          <a:p>
            <a:r>
              <a:rPr kumimoji="1" lang="ja-JP" altLang="en-US" sz="2400" dirty="0"/>
              <a:t>企業</a:t>
            </a:r>
          </a:p>
        </p:txBody>
      </p:sp>
      <p:sp>
        <p:nvSpPr>
          <p:cNvPr id="16" name="右矢印 15"/>
          <p:cNvSpPr/>
          <p:nvPr/>
        </p:nvSpPr>
        <p:spPr>
          <a:xfrm>
            <a:off x="2088092" y="2704121"/>
            <a:ext cx="2344905" cy="1073975"/>
          </a:xfrm>
          <a:prstGeom prst="right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a:solidFill>
                  <a:schemeClr val="accent6">
                    <a:lumMod val="75000"/>
                  </a:schemeClr>
                </a:solidFill>
              </a:rPr>
              <a:t>ゲームの記録</a:t>
            </a:r>
          </a:p>
        </p:txBody>
      </p:sp>
      <p:sp>
        <p:nvSpPr>
          <p:cNvPr id="17" name="右カーブ矢印 16"/>
          <p:cNvSpPr/>
          <p:nvPr/>
        </p:nvSpPr>
        <p:spPr>
          <a:xfrm rot="20764506">
            <a:off x="3714509" y="3974724"/>
            <a:ext cx="694267" cy="1227666"/>
          </a:xfrm>
          <a:prstGeom prst="curvedRightArrow">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solidFill>
                <a:schemeClr val="tx1"/>
              </a:solidFill>
            </a:endParaRPr>
          </a:p>
        </p:txBody>
      </p:sp>
      <p:sp>
        <p:nvSpPr>
          <p:cNvPr id="18" name="左カーブ矢印 17"/>
          <p:cNvSpPr/>
          <p:nvPr/>
        </p:nvSpPr>
        <p:spPr>
          <a:xfrm rot="20704486" flipV="1">
            <a:off x="6406649" y="3607480"/>
            <a:ext cx="766200" cy="1207269"/>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4370059" y="4015843"/>
            <a:ext cx="2238113" cy="830997"/>
          </a:xfrm>
          <a:prstGeom prst="rect">
            <a:avLst/>
          </a:prstGeom>
          <a:noFill/>
        </p:spPr>
        <p:txBody>
          <a:bodyPr wrap="none" rtlCol="0">
            <a:spAutoFit/>
          </a:bodyPr>
          <a:lstStyle/>
          <a:p>
            <a:pPr algn="ctr"/>
            <a:r>
              <a:rPr kumimoji="1" lang="ja-JP" altLang="en-US" sz="2400" dirty="0">
                <a:solidFill>
                  <a:schemeClr val="accent6">
                    <a:lumMod val="75000"/>
                  </a:schemeClr>
                </a:solidFill>
              </a:rPr>
              <a:t>子育てに関する</a:t>
            </a:r>
            <a:endParaRPr kumimoji="1" lang="en-US" altLang="ja-JP" sz="2400" dirty="0">
              <a:solidFill>
                <a:schemeClr val="accent6">
                  <a:lumMod val="75000"/>
                </a:schemeClr>
              </a:solidFill>
            </a:endParaRPr>
          </a:p>
          <a:p>
            <a:pPr algn="ctr"/>
            <a:r>
              <a:rPr kumimoji="1" lang="ja-JP" altLang="en-US" sz="2400" dirty="0">
                <a:solidFill>
                  <a:schemeClr val="accent6">
                    <a:lumMod val="75000"/>
                  </a:schemeClr>
                </a:solidFill>
              </a:rPr>
              <a:t>情報の共有</a:t>
            </a:r>
          </a:p>
        </p:txBody>
      </p:sp>
      <p:sp>
        <p:nvSpPr>
          <p:cNvPr id="21" name="右矢印 20"/>
          <p:cNvSpPr/>
          <p:nvPr/>
        </p:nvSpPr>
        <p:spPr>
          <a:xfrm>
            <a:off x="7493646" y="3529174"/>
            <a:ext cx="2249742" cy="1105198"/>
          </a:xfrm>
          <a:prstGeom prst="right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a:solidFill>
                  <a:schemeClr val="accent6">
                    <a:lumMod val="75000"/>
                  </a:schemeClr>
                </a:solidFill>
              </a:rPr>
              <a:t>不具合等</a:t>
            </a:r>
          </a:p>
        </p:txBody>
      </p:sp>
      <p:sp>
        <p:nvSpPr>
          <p:cNvPr id="22" name="左矢印 21"/>
          <p:cNvSpPr/>
          <p:nvPr/>
        </p:nvSpPr>
        <p:spPr>
          <a:xfrm rot="20971741">
            <a:off x="6616951" y="2221868"/>
            <a:ext cx="2288245" cy="1115688"/>
          </a:xfrm>
          <a:prstGeom prst="left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a:solidFill>
                  <a:schemeClr val="accent6">
                    <a:lumMod val="75000"/>
                  </a:schemeClr>
                </a:solidFill>
              </a:rPr>
              <a:t>広告の提供</a:t>
            </a:r>
          </a:p>
        </p:txBody>
      </p:sp>
      <p:sp>
        <p:nvSpPr>
          <p:cNvPr id="25" name="円/楕円 24"/>
          <p:cNvSpPr/>
          <p:nvPr/>
        </p:nvSpPr>
        <p:spPr>
          <a:xfrm>
            <a:off x="142589" y="1244861"/>
            <a:ext cx="3799315" cy="9539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800" dirty="0"/>
              <a:t>システム</a:t>
            </a:r>
            <a:r>
              <a:rPr kumimoji="1" lang="ja-JP" altLang="en-US" sz="2800" dirty="0"/>
              <a:t>利用者</a:t>
            </a:r>
          </a:p>
        </p:txBody>
      </p:sp>
      <p:sp>
        <p:nvSpPr>
          <p:cNvPr id="26" name="左矢印 25"/>
          <p:cNvSpPr/>
          <p:nvPr/>
        </p:nvSpPr>
        <p:spPr>
          <a:xfrm>
            <a:off x="7493645" y="4561266"/>
            <a:ext cx="2162419" cy="1105198"/>
          </a:xfrm>
          <a:prstGeom prst="left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solidFill>
                  <a:schemeClr val="accent6">
                    <a:lumMod val="75000"/>
                  </a:schemeClr>
                </a:solidFill>
              </a:rPr>
              <a:t>アプリ</a:t>
            </a:r>
            <a:r>
              <a:rPr kumimoji="1" lang="ja-JP" altLang="en-US" sz="2400" dirty="0">
                <a:solidFill>
                  <a:schemeClr val="accent6">
                    <a:lumMod val="75000"/>
                  </a:schemeClr>
                </a:solidFill>
              </a:rPr>
              <a:t>提供</a:t>
            </a:r>
          </a:p>
        </p:txBody>
      </p:sp>
      <p:pic>
        <p:nvPicPr>
          <p:cNvPr id="4" name="図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1177" y="1192747"/>
            <a:ext cx="2219959" cy="2036813"/>
          </a:xfrm>
          <a:prstGeom prst="rect">
            <a:avLst/>
          </a:prstGeom>
        </p:spPr>
      </p:pic>
      <p:sp>
        <p:nvSpPr>
          <p:cNvPr id="7" name="日付プレースホルダー 6"/>
          <p:cNvSpPr>
            <a:spLocks noGrp="1"/>
          </p:cNvSpPr>
          <p:nvPr>
            <p:ph type="dt" sz="half" idx="10"/>
          </p:nvPr>
        </p:nvSpPr>
        <p:spPr/>
        <p:txBody>
          <a:bodyPr/>
          <a:lstStyle/>
          <a:p>
            <a:r>
              <a:rPr kumimoji="1" lang="en-US" altLang="ja-JP"/>
              <a:t>2018/10/29</a:t>
            </a:r>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System Proposal Presentation</a:t>
            </a:r>
            <a:endParaRPr kumimoji="1" lang="ja-JP" altLang="en-US"/>
          </a:p>
        </p:txBody>
      </p:sp>
      <p:sp>
        <p:nvSpPr>
          <p:cNvPr id="20" name="スライド番号プレースホルダー 19"/>
          <p:cNvSpPr>
            <a:spLocks noGrp="1"/>
          </p:cNvSpPr>
          <p:nvPr>
            <p:ph type="sldNum" sz="quarter" idx="12"/>
          </p:nvPr>
        </p:nvSpPr>
        <p:spPr/>
        <p:txBody>
          <a:bodyPr/>
          <a:lstStyle/>
          <a:p>
            <a:fld id="{A44FB6E5-4D1F-43F0-81F9-B854F7B086BA}" type="slidenum">
              <a:rPr kumimoji="1" lang="ja-JP" altLang="en-US" smtClean="0"/>
              <a:t>15</a:t>
            </a:fld>
            <a:endParaRPr kumimoji="1" lang="ja-JP" altLang="en-US"/>
          </a:p>
        </p:txBody>
      </p:sp>
    </p:spTree>
    <p:extLst>
      <p:ext uri="{BB962C8B-B14F-4D97-AF65-F5344CB8AC3E}">
        <p14:creationId xmlns:p14="http://schemas.microsoft.com/office/powerpoint/2010/main" val="2279185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539068"/>
            <a:ext cx="10515600" cy="1354592"/>
          </a:xfrm>
        </p:spPr>
        <p:txBody>
          <a:bodyPr/>
          <a:lstStyle/>
          <a:p>
            <a:r>
              <a:rPr kumimoji="1" lang="ja-JP" altLang="en-US" dirty="0"/>
              <a:t>システム構成</a:t>
            </a:r>
          </a:p>
        </p:txBody>
      </p:sp>
      <p:sp>
        <p:nvSpPr>
          <p:cNvPr id="3" name="コンテンツ プレースホルダー 2"/>
          <p:cNvSpPr>
            <a:spLocks noGrp="1"/>
          </p:cNvSpPr>
          <p:nvPr>
            <p:ph idx="1"/>
          </p:nvPr>
        </p:nvSpPr>
        <p:spPr/>
        <p:txBody>
          <a:bodyPr/>
          <a:lstStyle/>
          <a:p>
            <a:pPr marL="0" indent="0">
              <a:buNone/>
            </a:pPr>
            <a:endParaRPr lang="en-US" altLang="ja-JP" dirty="0"/>
          </a:p>
          <a:p>
            <a:endParaRPr kumimoji="1" lang="en-US" altLang="ja-JP" dirty="0"/>
          </a:p>
          <a:p>
            <a:endParaRPr lang="en-US" altLang="ja-JP" dirty="0"/>
          </a:p>
        </p:txBody>
      </p:sp>
      <p:graphicFrame>
        <p:nvGraphicFramePr>
          <p:cNvPr id="4" name="表 3"/>
          <p:cNvGraphicFramePr>
            <a:graphicFrameLocks noGrp="1"/>
          </p:cNvGraphicFramePr>
          <p:nvPr>
            <p:extLst>
              <p:ext uri="{D42A27DB-BD31-4B8C-83A1-F6EECF244321}">
                <p14:modId xmlns:p14="http://schemas.microsoft.com/office/powerpoint/2010/main" val="1794883347"/>
              </p:ext>
            </p:extLst>
          </p:nvPr>
        </p:nvGraphicFramePr>
        <p:xfrm>
          <a:off x="1162705" y="1999716"/>
          <a:ext cx="9866588" cy="3536840"/>
        </p:xfrm>
        <a:graphic>
          <a:graphicData uri="http://schemas.openxmlformats.org/drawingml/2006/table">
            <a:tbl>
              <a:tblPr firstRow="1" bandRow="1">
                <a:tableStyleId>{912C8C85-51F0-491E-9774-3900AFEF0FD7}</a:tableStyleId>
              </a:tblPr>
              <a:tblGrid>
                <a:gridCol w="9866588">
                  <a:extLst>
                    <a:ext uri="{9D8B030D-6E8A-4147-A177-3AD203B41FA5}">
                      <a16:colId xmlns:a16="http://schemas.microsoft.com/office/drawing/2014/main" val="20000"/>
                    </a:ext>
                  </a:extLst>
                </a:gridCol>
              </a:tblGrid>
              <a:tr h="540000">
                <a:tc>
                  <a:txBody>
                    <a:bodyPr/>
                    <a:lstStyle/>
                    <a:p>
                      <a:pPr algn="ctr"/>
                      <a:r>
                        <a:rPr kumimoji="1" lang="ja-JP" altLang="en-US" sz="24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6000">
                <a:tc>
                  <a:txBody>
                    <a:bodyPr/>
                    <a:lstStyle/>
                    <a:p>
                      <a:pPr algn="ctr"/>
                      <a:r>
                        <a:rPr kumimoji="1" lang="ja-JP" altLang="en-US" sz="2400" dirty="0"/>
                        <a:t>メインサーバ</a:t>
                      </a:r>
                      <a:r>
                        <a:rPr kumimoji="1" lang="en-US" altLang="ja-JP" sz="2400" dirty="0"/>
                        <a:t>PC</a:t>
                      </a:r>
                      <a:endParaRPr kumimoji="1" lang="ja-JP"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10001"/>
                  </a:ext>
                </a:extLst>
              </a:tr>
              <a:tr h="576000">
                <a:tc>
                  <a:txBody>
                    <a:bodyPr/>
                    <a:lstStyle/>
                    <a:p>
                      <a:pPr algn="ctr"/>
                      <a:r>
                        <a:rPr kumimoji="1" lang="ja-JP" altLang="en-US" sz="2400" dirty="0"/>
                        <a:t>クライアント側端末</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10002"/>
                  </a:ext>
                </a:extLst>
              </a:tr>
              <a:tr h="0">
                <a:tc>
                  <a:txBody>
                    <a:bodyPr/>
                    <a:lstStyle/>
                    <a:p>
                      <a:pPr algn="ctr"/>
                      <a:endParaRPr kumimoji="1" lang="ja-JP" altLang="en-US" sz="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473368861"/>
                  </a:ext>
                </a:extLst>
              </a:tr>
              <a:tr h="576000">
                <a:tc>
                  <a:txBody>
                    <a:bodyPr/>
                    <a:lstStyle/>
                    <a:p>
                      <a:pPr algn="ctr"/>
                      <a:r>
                        <a:rPr kumimoji="1" lang="en-US" altLang="ja-JP" sz="2400" dirty="0"/>
                        <a:t>Android</a:t>
                      </a:r>
                      <a:r>
                        <a:rPr kumimoji="1" lang="ja-JP" altLang="en-US" sz="2400" dirty="0"/>
                        <a:t>搭載 スマートフォン・タブレット向けアプリケーション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2882021012"/>
                  </a:ext>
                </a:extLst>
              </a:tr>
              <a:tr h="576000">
                <a:tc>
                  <a:txBody>
                    <a:bodyPr/>
                    <a:lstStyle/>
                    <a:p>
                      <a:pPr algn="ctr"/>
                      <a:r>
                        <a:rPr kumimoji="1" lang="ja-JP" altLang="en-US" sz="2400" dirty="0"/>
                        <a:t>管理者向けウェブページ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593708036"/>
                  </a:ext>
                </a:extLst>
              </a:tr>
              <a:tr h="576000">
                <a:tc>
                  <a:txBody>
                    <a:bodyPr/>
                    <a:lstStyle/>
                    <a:p>
                      <a:pPr algn="ctr"/>
                      <a:r>
                        <a:rPr kumimoji="1" lang="ja-JP" altLang="en-US" sz="2400" dirty="0"/>
                        <a:t>サーバ用データベースシステム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1360527681"/>
                  </a:ext>
                </a:extLst>
              </a:tr>
            </a:tbl>
          </a:graphicData>
        </a:graphic>
      </p:graphicFrame>
      <p:sp>
        <p:nvSpPr>
          <p:cNvPr id="5" name="日付プレースホルダー 4"/>
          <p:cNvSpPr>
            <a:spLocks noGrp="1"/>
          </p:cNvSpPr>
          <p:nvPr>
            <p:ph type="dt" sz="half" idx="10"/>
          </p:nvPr>
        </p:nvSpPr>
        <p:spPr/>
        <p:txBody>
          <a:bodyPr/>
          <a:lstStyle/>
          <a:p>
            <a:r>
              <a:rPr kumimoji="1" lang="en-US" altLang="ja-JP"/>
              <a:t>2018/10/29</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System Proposal Presentation</a:t>
            </a:r>
            <a:endParaRPr kumimoji="1" lang="ja-JP" altLang="en-US"/>
          </a:p>
        </p:txBody>
      </p:sp>
      <p:sp>
        <p:nvSpPr>
          <p:cNvPr id="7" name="スライド番号プレースホルダー 6"/>
          <p:cNvSpPr>
            <a:spLocks noGrp="1"/>
          </p:cNvSpPr>
          <p:nvPr>
            <p:ph type="sldNum" sz="quarter" idx="12"/>
          </p:nvPr>
        </p:nvSpPr>
        <p:spPr/>
        <p:txBody>
          <a:bodyPr/>
          <a:lstStyle/>
          <a:p>
            <a:fld id="{A44FB6E5-4D1F-43F0-81F9-B854F7B086BA}" type="slidenum">
              <a:rPr kumimoji="1" lang="ja-JP" altLang="en-US" smtClean="0"/>
              <a:t>16</a:t>
            </a:fld>
            <a:endParaRPr kumimoji="1" lang="ja-JP" altLang="en-US"/>
          </a:p>
        </p:txBody>
      </p:sp>
    </p:spTree>
    <p:extLst>
      <p:ext uri="{BB962C8B-B14F-4D97-AF65-F5344CB8AC3E}">
        <p14:creationId xmlns:p14="http://schemas.microsoft.com/office/powerpoint/2010/main" val="2339987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費用</a:t>
            </a:r>
          </a:p>
        </p:txBody>
      </p:sp>
      <p:sp>
        <p:nvSpPr>
          <p:cNvPr id="3" name="日付プレースホルダー 2"/>
          <p:cNvSpPr>
            <a:spLocks noGrp="1"/>
          </p:cNvSpPr>
          <p:nvPr>
            <p:ph type="dt" sz="half" idx="10"/>
          </p:nvPr>
        </p:nvSpPr>
        <p:spPr/>
        <p:txBody>
          <a:bodyPr/>
          <a:lstStyle/>
          <a:p>
            <a:r>
              <a:rPr kumimoji="1" lang="en-US" altLang="ja-JP"/>
              <a:t>2018/10/29</a:t>
            </a:r>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System Proposal Presentation</a:t>
            </a:r>
            <a:endParaRPr kumimoji="1" lang="ja-JP" altLang="en-US"/>
          </a:p>
        </p:txBody>
      </p:sp>
      <p:sp>
        <p:nvSpPr>
          <p:cNvPr id="5" name="スライド番号プレースホルダー 4"/>
          <p:cNvSpPr>
            <a:spLocks noGrp="1"/>
          </p:cNvSpPr>
          <p:nvPr>
            <p:ph type="sldNum" sz="quarter" idx="12"/>
          </p:nvPr>
        </p:nvSpPr>
        <p:spPr/>
        <p:txBody>
          <a:bodyPr/>
          <a:lstStyle/>
          <a:p>
            <a:fld id="{A44FB6E5-4D1F-43F0-81F9-B854F7B086BA}" type="slidenum">
              <a:rPr kumimoji="1" lang="ja-JP" altLang="en-US" smtClean="0"/>
              <a:t>17</a:t>
            </a:fld>
            <a:endParaRPr kumimoji="1" lang="ja-JP" altLang="en-US"/>
          </a:p>
        </p:txBody>
      </p:sp>
      <p:graphicFrame>
        <p:nvGraphicFramePr>
          <p:cNvPr id="9" name="表 8"/>
          <p:cNvGraphicFramePr>
            <a:graphicFrameLocks noGrp="1"/>
          </p:cNvGraphicFramePr>
          <p:nvPr>
            <p:extLst>
              <p:ext uri="{D42A27DB-BD31-4B8C-83A1-F6EECF244321}">
                <p14:modId xmlns:p14="http://schemas.microsoft.com/office/powerpoint/2010/main" val="1943031038"/>
              </p:ext>
            </p:extLst>
          </p:nvPr>
        </p:nvGraphicFramePr>
        <p:xfrm>
          <a:off x="838199" y="1788726"/>
          <a:ext cx="10515600" cy="3564877"/>
        </p:xfrm>
        <a:graphic>
          <a:graphicData uri="http://schemas.openxmlformats.org/drawingml/2006/table">
            <a:tbl>
              <a:tblPr firstRow="1" bandRow="1">
                <a:tableStyleId>{69012ECD-51FC-41F1-AA8D-1B2483CD663E}</a:tableStyleId>
              </a:tblPr>
              <a:tblGrid>
                <a:gridCol w="7470228">
                  <a:extLst>
                    <a:ext uri="{9D8B030D-6E8A-4147-A177-3AD203B41FA5}">
                      <a16:colId xmlns:a16="http://schemas.microsoft.com/office/drawing/2014/main" val="20000"/>
                    </a:ext>
                  </a:extLst>
                </a:gridCol>
                <a:gridCol w="3045372">
                  <a:extLst>
                    <a:ext uri="{9D8B030D-6E8A-4147-A177-3AD203B41FA5}">
                      <a16:colId xmlns:a16="http://schemas.microsoft.com/office/drawing/2014/main" val="20003"/>
                    </a:ext>
                  </a:extLst>
                </a:gridCol>
              </a:tblGrid>
              <a:tr h="540877">
                <a:tc>
                  <a:txBody>
                    <a:bodyPr/>
                    <a:lstStyle/>
                    <a:p>
                      <a:pPr algn="ctr"/>
                      <a:r>
                        <a:rPr kumimoji="1" lang="ja-JP" altLang="en-US" sz="2400" dirty="0"/>
                        <a:t>項目</a:t>
                      </a:r>
                    </a:p>
                  </a:txBody>
                  <a:tcPr marL="91488" marR="91488" marT="45744" marB="457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400" dirty="0"/>
                        <a:t>金額</a:t>
                      </a:r>
                      <a:r>
                        <a:rPr kumimoji="1" lang="en-US" altLang="ja-JP" sz="2400" dirty="0"/>
                        <a:t>(</a:t>
                      </a:r>
                      <a:r>
                        <a:rPr kumimoji="1" lang="ja-JP" altLang="en-US" sz="2400" dirty="0"/>
                        <a:t>円</a:t>
                      </a:r>
                      <a:r>
                        <a:rPr kumimoji="1" lang="en-US" altLang="ja-JP" sz="2400" dirty="0"/>
                        <a:t>)</a:t>
                      </a:r>
                      <a:endParaRPr kumimoji="1" lang="ja-JP" altLang="en-US" sz="2400" dirty="0"/>
                    </a:p>
                  </a:txBody>
                  <a:tcPr marL="91488" marR="91488" marT="45744" marB="457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kern="1200" dirty="0">
                          <a:effectLst/>
                        </a:rPr>
                        <a:t>Android </a:t>
                      </a:r>
                      <a:r>
                        <a:rPr kumimoji="1" lang="ja-JP" altLang="en-US" sz="2400" kern="1200" dirty="0">
                          <a:effectLst/>
                        </a:rPr>
                        <a:t>端末 </a:t>
                      </a:r>
                      <a:r>
                        <a:rPr kumimoji="1" lang="en-US" altLang="ja-JP" sz="2400" kern="1200" dirty="0">
                          <a:effectLst/>
                        </a:rPr>
                        <a:t>(</a:t>
                      </a:r>
                      <a:r>
                        <a:rPr kumimoji="1" lang="ja-JP" altLang="en-US" sz="2400" kern="1200" dirty="0">
                          <a:effectLst/>
                        </a:rPr>
                        <a:t>本体</a:t>
                      </a:r>
                      <a:r>
                        <a:rPr kumimoji="1" lang="en-US" altLang="ja-JP" sz="2400" kern="1200" dirty="0">
                          <a:effectLst/>
                        </a:rPr>
                        <a:t>) </a:t>
                      </a:r>
                      <a:r>
                        <a:rPr kumimoji="1" lang="ja-JP" altLang="en-US" sz="2400" kern="1200" dirty="0">
                          <a:effectLst/>
                        </a:rPr>
                        <a:t> </a:t>
                      </a:r>
                      <a:endParaRPr lang="ja-JP" altLang="en-US" sz="2400" dirty="0"/>
                    </a:p>
                  </a:txBody>
                  <a:tcPr marL="91488" marR="91488" marT="45744" marB="457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2400" kern="1200" dirty="0">
                          <a:effectLst/>
                        </a:rPr>
                        <a:t>90,000 </a:t>
                      </a:r>
                      <a:endParaRPr lang="en-US" altLang="ja-JP" sz="2400" dirty="0"/>
                    </a:p>
                  </a:txBody>
                  <a:tcPr marL="91488" marR="91488" marT="45744" marB="457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10001"/>
                  </a:ext>
                </a:extLst>
              </a:tr>
              <a:tr h="50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mr-IN" altLang="ja-JP" sz="2400" kern="1200" dirty="0">
                          <a:effectLst/>
                        </a:rPr>
                        <a:t>Android </a:t>
                      </a:r>
                      <a:r>
                        <a:rPr kumimoji="1" lang="ja-JP" altLang="mr-IN" sz="2400" kern="1200" dirty="0">
                          <a:effectLst/>
                        </a:rPr>
                        <a:t>端末</a:t>
                      </a:r>
                      <a:r>
                        <a:rPr kumimoji="1" lang="ja-JP" altLang="en-US" sz="2400" kern="1200" dirty="0">
                          <a:effectLst/>
                        </a:rPr>
                        <a:t> </a:t>
                      </a:r>
                      <a:r>
                        <a:rPr kumimoji="1" lang="en-US" altLang="ja-JP" sz="2400" kern="1200" dirty="0">
                          <a:effectLst/>
                        </a:rPr>
                        <a:t>(</a:t>
                      </a:r>
                      <a:r>
                        <a:rPr kumimoji="1" lang="ja-JP" altLang="mr-IN" sz="2400" kern="1200" dirty="0">
                          <a:effectLst/>
                        </a:rPr>
                        <a:t>通信料</a:t>
                      </a:r>
                      <a:r>
                        <a:rPr kumimoji="1" lang="en-US" altLang="ja-JP" sz="2400" kern="1200" dirty="0">
                          <a:effectLst/>
                        </a:rPr>
                        <a:t>)</a:t>
                      </a:r>
                      <a:endParaRPr lang="mr-IN" altLang="ja-JP" sz="2400" dirty="0"/>
                    </a:p>
                  </a:txBody>
                  <a:tcPr marL="91488" marR="91488" marT="45744" marB="457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2400" kern="1200" dirty="0">
                          <a:effectLst/>
                        </a:rPr>
                        <a:t>100,000  </a:t>
                      </a:r>
                      <a:endParaRPr lang="en-US" altLang="ja-JP" sz="2400" dirty="0"/>
                    </a:p>
                  </a:txBody>
                  <a:tcPr marL="91488" marR="91488" marT="45744" marB="457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10002"/>
                  </a:ext>
                </a:extLst>
              </a:tr>
              <a:tr h="50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kern="1200" dirty="0">
                          <a:effectLst/>
                        </a:rPr>
                        <a:t>システム開発人件費 </a:t>
                      </a:r>
                      <a:endParaRPr lang="ja-JP" altLang="en-US" sz="2400" dirty="0"/>
                    </a:p>
                  </a:txBody>
                  <a:tcPr marL="91488" marR="91488" marT="45744" marB="457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2400" kern="1200" dirty="0">
                          <a:effectLst/>
                        </a:rPr>
                        <a:t>16,800,000</a:t>
                      </a:r>
                      <a:endParaRPr lang="en-US" altLang="ja-JP" sz="2400" dirty="0"/>
                    </a:p>
                  </a:txBody>
                  <a:tcPr marL="91488" marR="91488" marT="45744" marB="457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10003"/>
                  </a:ext>
                </a:extLst>
              </a:tr>
              <a:tr h="50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kern="1200" dirty="0">
                          <a:effectLst/>
                        </a:rPr>
                        <a:t>サーバー代 </a:t>
                      </a:r>
                      <a:endParaRPr lang="ja-JP" altLang="en-US" sz="2400" dirty="0"/>
                    </a:p>
                  </a:txBody>
                  <a:tcPr marL="91488" marR="91488" marT="45744" marB="457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2400" kern="1200" dirty="0">
                          <a:effectLst/>
                        </a:rPr>
                        <a:t>250,000 </a:t>
                      </a:r>
                      <a:endParaRPr lang="en-US" altLang="ja-JP" sz="2400" dirty="0"/>
                    </a:p>
                  </a:txBody>
                  <a:tcPr marL="91488" marR="91488" marT="45744" marB="457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3672399109"/>
                  </a:ext>
                </a:extLst>
              </a:tr>
              <a:tr h="50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kern="1200" dirty="0">
                          <a:effectLst/>
                        </a:rPr>
                        <a:t>維持費 </a:t>
                      </a:r>
                      <a:endParaRPr lang="ja-JP" altLang="en-US" sz="2400" dirty="0"/>
                    </a:p>
                  </a:txBody>
                  <a:tcPr marL="91488" marR="91488" marT="45744" marB="457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2400" kern="1200" dirty="0">
                          <a:effectLst/>
                        </a:rPr>
                        <a:t>5,000,000 </a:t>
                      </a:r>
                      <a:endParaRPr lang="en-US" altLang="ja-JP" sz="2400" dirty="0"/>
                    </a:p>
                  </a:txBody>
                  <a:tcPr marL="91488" marR="91488" marT="45744" marB="457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2641747595"/>
                  </a:ext>
                </a:extLst>
              </a:tr>
              <a:tr h="50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kern="1200" dirty="0">
                          <a:effectLst/>
                        </a:rPr>
                        <a:t>広告費 </a:t>
                      </a:r>
                      <a:endParaRPr lang="ja-JP" altLang="en-US" sz="2400" dirty="0"/>
                    </a:p>
                  </a:txBody>
                  <a:tcPr marL="91488" marR="91488" marT="45744" marB="457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2400" kern="1200" dirty="0">
                          <a:effectLst/>
                        </a:rPr>
                        <a:t>600,000 </a:t>
                      </a:r>
                      <a:endParaRPr lang="en-US" altLang="ja-JP" sz="2400" dirty="0"/>
                    </a:p>
                  </a:txBody>
                  <a:tcPr marL="91488" marR="91488" marT="45744" marB="457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4280378743"/>
                  </a:ext>
                </a:extLst>
              </a:tr>
            </a:tbl>
          </a:graphicData>
        </a:graphic>
      </p:graphicFrame>
      <p:graphicFrame>
        <p:nvGraphicFramePr>
          <p:cNvPr id="8" name="表 7">
            <a:extLst>
              <a:ext uri="{FF2B5EF4-FFF2-40B4-BE49-F238E27FC236}">
                <a16:creationId xmlns:a16="http://schemas.microsoft.com/office/drawing/2014/main" id="{4EF0B109-8ED3-47CF-BB49-39DB3C3DC639}"/>
              </a:ext>
            </a:extLst>
          </p:cNvPr>
          <p:cNvGraphicFramePr>
            <a:graphicFrameLocks noGrp="1"/>
          </p:cNvGraphicFramePr>
          <p:nvPr>
            <p:extLst>
              <p:ext uri="{D42A27DB-BD31-4B8C-83A1-F6EECF244321}">
                <p14:modId xmlns:p14="http://schemas.microsoft.com/office/powerpoint/2010/main" val="22276701"/>
              </p:ext>
            </p:extLst>
          </p:nvPr>
        </p:nvGraphicFramePr>
        <p:xfrm>
          <a:off x="939361" y="5517931"/>
          <a:ext cx="10313276" cy="771972"/>
        </p:xfrm>
        <a:graphic>
          <a:graphicData uri="http://schemas.openxmlformats.org/drawingml/2006/table">
            <a:tbl>
              <a:tblPr firstRow="1" bandRow="1">
                <a:tableStyleId>{22838BEF-8BB2-4498-84A7-C5851F593DF1}</a:tableStyleId>
              </a:tblPr>
              <a:tblGrid>
                <a:gridCol w="6890189">
                  <a:extLst>
                    <a:ext uri="{9D8B030D-6E8A-4147-A177-3AD203B41FA5}">
                      <a16:colId xmlns:a16="http://schemas.microsoft.com/office/drawing/2014/main" val="20000"/>
                    </a:ext>
                  </a:extLst>
                </a:gridCol>
                <a:gridCol w="3423087">
                  <a:extLst>
                    <a:ext uri="{9D8B030D-6E8A-4147-A177-3AD203B41FA5}">
                      <a16:colId xmlns:a16="http://schemas.microsoft.com/office/drawing/2014/main" val="20001"/>
                    </a:ext>
                  </a:extLst>
                </a:gridCol>
              </a:tblGrid>
              <a:tr h="771972">
                <a:tc>
                  <a:txBody>
                    <a:bodyPr/>
                    <a:lstStyle/>
                    <a:p>
                      <a:r>
                        <a:rPr kumimoji="1" lang="ja-JP" altLang="en-US" sz="3200" baseline="0" dirty="0"/>
                        <a:t>合計 </a:t>
                      </a:r>
                      <a:r>
                        <a:rPr kumimoji="1" lang="en-US" altLang="ja-JP" sz="2400" baseline="0" dirty="0"/>
                        <a:t>[</a:t>
                      </a:r>
                      <a:r>
                        <a:rPr kumimoji="1" lang="ja-JP" altLang="en-US" sz="2400" baseline="0" dirty="0"/>
                        <a:t>円</a:t>
                      </a:r>
                      <a:r>
                        <a:rPr kumimoji="1" lang="en-US" altLang="ja-JP" sz="2400" baseline="0" dirty="0"/>
                        <a:t>]</a:t>
                      </a:r>
                      <a:endParaRPr kumimoji="1" lang="ja-JP" altLang="en-US" sz="2000" b="0" i="0" baseline="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alpha val="50196"/>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3200" kern="1200" baseline="0" dirty="0">
                          <a:effectLst/>
                        </a:rPr>
                        <a:t>22,240,000</a:t>
                      </a:r>
                      <a:r>
                        <a:rPr kumimoji="1" lang="en-US" altLang="ja-JP" sz="2800" kern="1200" baseline="0" dirty="0">
                          <a:effectLst/>
                        </a:rPr>
                        <a:t> </a:t>
                      </a:r>
                      <a:endParaRPr lang="en-US" altLang="ja-JP" sz="2800" b="0" i="0" baseline="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alpha val="50196"/>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34329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5</a:t>
            </a:r>
            <a:r>
              <a:rPr kumimoji="1" lang="ja-JP" altLang="en-US" dirty="0"/>
              <a:t>年間での売り上げ</a:t>
            </a:r>
          </a:p>
        </p:txBody>
      </p:sp>
      <p:sp>
        <p:nvSpPr>
          <p:cNvPr id="3" name="コンテンツ プレースホルダー 2"/>
          <p:cNvSpPr>
            <a:spLocks noGrp="1"/>
          </p:cNvSpPr>
          <p:nvPr>
            <p:ph idx="1"/>
          </p:nvPr>
        </p:nvSpPr>
        <p:spPr/>
        <p:txBody>
          <a:bodyPr>
            <a:normAutofit/>
          </a:bodyPr>
          <a:lstStyle/>
          <a:p>
            <a:r>
              <a:rPr kumimoji="1" lang="ja-JP" altLang="en-US" sz="3200" dirty="0"/>
              <a:t>アプリは</a:t>
            </a:r>
            <a:r>
              <a:rPr kumimoji="1" lang="en-US" altLang="ja-JP" sz="3200" dirty="0"/>
              <a:t>5</a:t>
            </a:r>
            <a:r>
              <a:rPr kumimoji="1" lang="ja-JP" altLang="en-US" sz="3200" dirty="0"/>
              <a:t>年間の運用を予定</a:t>
            </a:r>
          </a:p>
        </p:txBody>
      </p:sp>
      <p:sp>
        <p:nvSpPr>
          <p:cNvPr id="4" name="テキスト ボックス 3"/>
          <p:cNvSpPr txBox="1"/>
          <p:nvPr/>
        </p:nvSpPr>
        <p:spPr>
          <a:xfrm>
            <a:off x="1157286" y="3044279"/>
            <a:ext cx="9877426" cy="769441"/>
          </a:xfrm>
          <a:prstGeom prst="rect">
            <a:avLst/>
          </a:prstGeom>
          <a:noFill/>
        </p:spPr>
        <p:txBody>
          <a:bodyPr wrap="square" rtlCol="0">
            <a:spAutoFit/>
          </a:bodyPr>
          <a:lstStyle/>
          <a:p>
            <a:pPr algn="ctr"/>
            <a:r>
              <a:rPr lang="en-US" altLang="ja-JP" sz="4400" dirty="0"/>
              <a:t>25,200,000 + 23,100,000 = 48,300,000 </a:t>
            </a:r>
            <a:r>
              <a:rPr lang="en-US" altLang="ja-JP" sz="3600" dirty="0"/>
              <a:t>[</a:t>
            </a:r>
            <a:r>
              <a:rPr lang="ja-JP" altLang="en-US" sz="3600" dirty="0"/>
              <a:t>円</a:t>
            </a:r>
            <a:r>
              <a:rPr lang="en-US" altLang="ja-JP" sz="3600" dirty="0"/>
              <a:t>]</a:t>
            </a:r>
            <a:r>
              <a:rPr lang="en-US" altLang="ja-JP" sz="4400" dirty="0"/>
              <a:t> </a:t>
            </a:r>
          </a:p>
        </p:txBody>
      </p:sp>
      <p:sp>
        <p:nvSpPr>
          <p:cNvPr id="5" name="日付プレースホルダー 4"/>
          <p:cNvSpPr>
            <a:spLocks noGrp="1"/>
          </p:cNvSpPr>
          <p:nvPr>
            <p:ph type="dt" sz="half" idx="10"/>
          </p:nvPr>
        </p:nvSpPr>
        <p:spPr/>
        <p:txBody>
          <a:bodyPr/>
          <a:lstStyle/>
          <a:p>
            <a:r>
              <a:rPr kumimoji="1" lang="en-US" altLang="ja-JP"/>
              <a:t>2018/10/29</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System Proposal Presentation</a:t>
            </a:r>
            <a:endParaRPr kumimoji="1" lang="ja-JP" altLang="en-US"/>
          </a:p>
        </p:txBody>
      </p:sp>
      <p:sp>
        <p:nvSpPr>
          <p:cNvPr id="7" name="スライド番号プレースホルダー 6"/>
          <p:cNvSpPr>
            <a:spLocks noGrp="1"/>
          </p:cNvSpPr>
          <p:nvPr>
            <p:ph type="sldNum" sz="quarter" idx="12"/>
          </p:nvPr>
        </p:nvSpPr>
        <p:spPr/>
        <p:txBody>
          <a:bodyPr/>
          <a:lstStyle/>
          <a:p>
            <a:fld id="{A44FB6E5-4D1F-43F0-81F9-B854F7B086BA}" type="slidenum">
              <a:rPr kumimoji="1" lang="ja-JP" altLang="en-US" smtClean="0"/>
              <a:t>18</a:t>
            </a:fld>
            <a:endParaRPr kumimoji="1" lang="ja-JP" altLang="en-US"/>
          </a:p>
        </p:txBody>
      </p:sp>
      <p:sp>
        <p:nvSpPr>
          <p:cNvPr id="10" name="吹き出し: 角を丸めた四角形 9">
            <a:extLst>
              <a:ext uri="{FF2B5EF4-FFF2-40B4-BE49-F238E27FC236}">
                <a16:creationId xmlns:a16="http://schemas.microsoft.com/office/drawing/2014/main" id="{86477FE6-DD88-4CF1-8030-E899F067E848}"/>
              </a:ext>
            </a:extLst>
          </p:cNvPr>
          <p:cNvSpPr/>
          <p:nvPr/>
        </p:nvSpPr>
        <p:spPr>
          <a:xfrm>
            <a:off x="838199" y="4342331"/>
            <a:ext cx="3911600" cy="646331"/>
          </a:xfrm>
          <a:prstGeom prst="wedgeRoundRectCallout">
            <a:avLst>
              <a:gd name="adj1" fmla="val -8310"/>
              <a:gd name="adj2" fmla="val -128169"/>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初年度の売り上げ</a:t>
            </a:r>
          </a:p>
        </p:txBody>
      </p:sp>
      <p:sp>
        <p:nvSpPr>
          <p:cNvPr id="13" name="吹き出し: 角を丸めた四角形 12">
            <a:extLst>
              <a:ext uri="{FF2B5EF4-FFF2-40B4-BE49-F238E27FC236}">
                <a16:creationId xmlns:a16="http://schemas.microsoft.com/office/drawing/2014/main" id="{CDD50ABA-E189-4B2E-B8B2-4A30AEDBA1FA}"/>
              </a:ext>
            </a:extLst>
          </p:cNvPr>
          <p:cNvSpPr/>
          <p:nvPr/>
        </p:nvSpPr>
        <p:spPr>
          <a:xfrm>
            <a:off x="5012871" y="4342332"/>
            <a:ext cx="3911600" cy="646331"/>
          </a:xfrm>
          <a:prstGeom prst="wedgeRoundRectCallout">
            <a:avLst>
              <a:gd name="adj1" fmla="val -33478"/>
              <a:gd name="adj2" fmla="val -12812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初年度以降の売り上げ</a:t>
            </a:r>
            <a:endParaRPr kumimoji="1" lang="ja-JP" altLang="en-US" sz="2800" dirty="0">
              <a:solidFill>
                <a:schemeClr val="tx1"/>
              </a:solidFill>
            </a:endParaRPr>
          </a:p>
        </p:txBody>
      </p:sp>
    </p:spTree>
    <p:extLst>
      <p:ext uri="{BB962C8B-B14F-4D97-AF65-F5344CB8AC3E}">
        <p14:creationId xmlns:p14="http://schemas.microsoft.com/office/powerpoint/2010/main" val="213296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利益</a:t>
            </a:r>
          </a:p>
        </p:txBody>
      </p:sp>
      <p:sp>
        <p:nvSpPr>
          <p:cNvPr id="3" name="コンテンツ プレースホルダー 2"/>
          <p:cNvSpPr>
            <a:spLocks noGrp="1"/>
          </p:cNvSpPr>
          <p:nvPr>
            <p:ph idx="1"/>
          </p:nvPr>
        </p:nvSpPr>
        <p:spPr/>
        <p:txBody>
          <a:bodyPr>
            <a:normAutofit/>
          </a:bodyPr>
          <a:lstStyle/>
          <a:p>
            <a:endParaRPr lang="en-US" altLang="ja-JP" sz="3200" dirty="0"/>
          </a:p>
          <a:p>
            <a:endParaRPr lang="en-US" altLang="ja-JP" dirty="0"/>
          </a:p>
          <a:p>
            <a:endParaRPr lang="en-US" altLang="ja-JP" sz="3200" dirty="0"/>
          </a:p>
          <a:p>
            <a:endParaRPr kumimoji="1" lang="en-US" altLang="ja-JP" sz="3200" dirty="0"/>
          </a:p>
          <a:p>
            <a:r>
              <a:rPr kumimoji="1" lang="en-US" altLang="ja-JP" sz="3200" dirty="0"/>
              <a:t>5</a:t>
            </a:r>
            <a:r>
              <a:rPr kumimoji="1" lang="ja-JP" altLang="en-US" sz="3200" dirty="0"/>
              <a:t>年間運用しても黒字が見込まれる。</a:t>
            </a:r>
            <a:endParaRPr kumimoji="1" lang="en-US" altLang="ja-JP" sz="3200" dirty="0"/>
          </a:p>
          <a:p>
            <a:endParaRPr kumimoji="1" lang="en-US" altLang="ja-JP" sz="3200" dirty="0"/>
          </a:p>
          <a:p>
            <a:r>
              <a:rPr lang="ja-JP" altLang="en-US" sz="3200" dirty="0"/>
              <a:t>さらにアプリ内広告収入が加算</a:t>
            </a:r>
            <a:endParaRPr kumimoji="1" lang="ja-JP" altLang="en-US" sz="3200" dirty="0"/>
          </a:p>
        </p:txBody>
      </p:sp>
      <p:sp>
        <p:nvSpPr>
          <p:cNvPr id="4" name="テキスト ボックス 3"/>
          <p:cNvSpPr txBox="1"/>
          <p:nvPr/>
        </p:nvSpPr>
        <p:spPr>
          <a:xfrm>
            <a:off x="1176336" y="3044279"/>
            <a:ext cx="9839326" cy="769441"/>
          </a:xfrm>
          <a:prstGeom prst="rect">
            <a:avLst/>
          </a:prstGeom>
          <a:noFill/>
        </p:spPr>
        <p:txBody>
          <a:bodyPr wrap="square" rtlCol="0">
            <a:spAutoFit/>
          </a:bodyPr>
          <a:lstStyle/>
          <a:p>
            <a:r>
              <a:rPr lang="fi-FI" altLang="ja-JP" sz="4400" dirty="0"/>
              <a:t>48,300,000 − 22,840,000 = 25,460,000 </a:t>
            </a:r>
            <a:r>
              <a:rPr lang="fi-FI" altLang="ja-JP" sz="3600" dirty="0"/>
              <a:t>[</a:t>
            </a:r>
            <a:r>
              <a:rPr lang="ja-JP" altLang="fi-FI" sz="3600" dirty="0"/>
              <a:t>円</a:t>
            </a:r>
            <a:r>
              <a:rPr lang="fi-FI" altLang="ja-JP" sz="3600" dirty="0"/>
              <a:t>] </a:t>
            </a:r>
            <a:endParaRPr lang="fi-FI" altLang="ja-JP" sz="4400" dirty="0"/>
          </a:p>
        </p:txBody>
      </p:sp>
      <p:sp>
        <p:nvSpPr>
          <p:cNvPr id="5" name="日付プレースホルダー 4"/>
          <p:cNvSpPr>
            <a:spLocks noGrp="1"/>
          </p:cNvSpPr>
          <p:nvPr>
            <p:ph type="dt" sz="half" idx="10"/>
          </p:nvPr>
        </p:nvSpPr>
        <p:spPr/>
        <p:txBody>
          <a:bodyPr/>
          <a:lstStyle/>
          <a:p>
            <a:r>
              <a:rPr kumimoji="1" lang="en-US" altLang="ja-JP"/>
              <a:t>2018/10/29</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System Proposal Presentation</a:t>
            </a:r>
            <a:endParaRPr kumimoji="1" lang="ja-JP" altLang="en-US"/>
          </a:p>
        </p:txBody>
      </p:sp>
      <p:sp>
        <p:nvSpPr>
          <p:cNvPr id="7" name="スライド番号プレースホルダー 6"/>
          <p:cNvSpPr>
            <a:spLocks noGrp="1"/>
          </p:cNvSpPr>
          <p:nvPr>
            <p:ph type="sldNum" sz="quarter" idx="12"/>
          </p:nvPr>
        </p:nvSpPr>
        <p:spPr/>
        <p:txBody>
          <a:bodyPr/>
          <a:lstStyle/>
          <a:p>
            <a:fld id="{A44FB6E5-4D1F-43F0-81F9-B854F7B086BA}" type="slidenum">
              <a:rPr kumimoji="1" lang="ja-JP" altLang="en-US" smtClean="0"/>
              <a:t>19</a:t>
            </a:fld>
            <a:endParaRPr kumimoji="1" lang="ja-JP" altLang="en-US"/>
          </a:p>
        </p:txBody>
      </p:sp>
    </p:spTree>
    <p:extLst>
      <p:ext uri="{BB962C8B-B14F-4D97-AF65-F5344CB8AC3E}">
        <p14:creationId xmlns:p14="http://schemas.microsoft.com/office/powerpoint/2010/main" val="706281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6944A-4909-49D5-97B9-A0845D715BB3}"/>
              </a:ext>
            </a:extLst>
          </p:cNvPr>
          <p:cNvSpPr>
            <a:spLocks noGrp="1"/>
          </p:cNvSpPr>
          <p:nvPr>
            <p:ph type="title"/>
          </p:nvPr>
        </p:nvSpPr>
        <p:spPr/>
        <p:txBody>
          <a:bodyPr/>
          <a:lstStyle/>
          <a:p>
            <a:r>
              <a:rPr lang="ja-JP" altLang="en-US" dirty="0"/>
              <a:t>問題提起</a:t>
            </a:r>
            <a:r>
              <a:rPr lang="en-US" altLang="ja-JP" dirty="0"/>
              <a:t>1/3</a:t>
            </a:r>
            <a:endParaRPr kumimoji="1" lang="ja-JP" altLang="en-US" dirty="0"/>
          </a:p>
        </p:txBody>
      </p:sp>
      <p:sp>
        <p:nvSpPr>
          <p:cNvPr id="3" name="コンテンツ プレースホルダー 2">
            <a:extLst>
              <a:ext uri="{FF2B5EF4-FFF2-40B4-BE49-F238E27FC236}">
                <a16:creationId xmlns:a16="http://schemas.microsoft.com/office/drawing/2014/main" id="{2B3CD791-D265-4195-A40A-564D23541FF7}"/>
              </a:ext>
            </a:extLst>
          </p:cNvPr>
          <p:cNvSpPr>
            <a:spLocks noGrp="1"/>
          </p:cNvSpPr>
          <p:nvPr>
            <p:ph idx="1"/>
          </p:nvPr>
        </p:nvSpPr>
        <p:spPr/>
        <p:txBody>
          <a:bodyPr/>
          <a:lstStyle/>
          <a:p>
            <a:pPr marL="0" lvl="0" indent="0" algn="ctr">
              <a:buNone/>
            </a:pPr>
            <a:r>
              <a:rPr lang="ja-JP" altLang="en-US" sz="3600" dirty="0">
                <a:solidFill>
                  <a:srgbClr val="70AD47">
                    <a:lumMod val="75000"/>
                  </a:srgbClr>
                </a:solidFill>
              </a:rPr>
              <a:t>夫婦の共働きの増加</a:t>
            </a:r>
            <a:endParaRPr lang="en-US" altLang="ja-JP" sz="3200" dirty="0"/>
          </a:p>
          <a:p>
            <a:pPr lvl="2"/>
            <a:endParaRPr lang="en-US" altLang="ja-JP" dirty="0"/>
          </a:p>
          <a:p>
            <a:r>
              <a:rPr lang="ja-JP" altLang="en-US" dirty="0"/>
              <a:t>夫婦の共働き世帯</a:t>
            </a:r>
          </a:p>
          <a:p>
            <a:pPr lvl="2"/>
            <a:endParaRPr lang="ja-JP" altLang="en-US" dirty="0"/>
          </a:p>
          <a:p>
            <a:pPr lvl="1"/>
            <a:r>
              <a:rPr lang="ja-JP" altLang="en-US" sz="2800" dirty="0"/>
              <a:t>昭和</a:t>
            </a:r>
            <a:r>
              <a:rPr lang="en-US" altLang="ja-JP" sz="2800" dirty="0"/>
              <a:t>55</a:t>
            </a:r>
            <a:r>
              <a:rPr lang="ja-JP" altLang="en-US" sz="2800" dirty="0"/>
              <a:t>年：</a:t>
            </a:r>
            <a:r>
              <a:rPr lang="en-US" altLang="ja-JP" sz="2800" dirty="0"/>
              <a:t>614</a:t>
            </a:r>
            <a:r>
              <a:rPr lang="ja-JP" altLang="en-US" sz="2800" dirty="0"/>
              <a:t>万世帯</a:t>
            </a:r>
            <a:endParaRPr lang="en-US" altLang="ja-JP" sz="2800" dirty="0"/>
          </a:p>
          <a:p>
            <a:pPr lvl="2"/>
            <a:endParaRPr lang="en-US" altLang="ja-JP" dirty="0"/>
          </a:p>
          <a:p>
            <a:pPr lvl="2"/>
            <a:endParaRPr lang="en-US" altLang="ja-JP" dirty="0"/>
          </a:p>
          <a:p>
            <a:pPr lvl="2"/>
            <a:endParaRPr lang="ja-JP" altLang="en-US" dirty="0"/>
          </a:p>
          <a:p>
            <a:pPr lvl="1"/>
            <a:r>
              <a:rPr lang="ja-JP" altLang="en-US" sz="2800" dirty="0"/>
              <a:t>平成</a:t>
            </a:r>
            <a:r>
              <a:rPr lang="en-US" altLang="ja-JP" sz="2800" dirty="0"/>
              <a:t>28</a:t>
            </a:r>
            <a:r>
              <a:rPr lang="ja-JP" altLang="en-US" sz="2800" dirty="0"/>
              <a:t>年：</a:t>
            </a:r>
            <a:r>
              <a:rPr lang="en-US" altLang="ja-JP" sz="2800" dirty="0"/>
              <a:t>1129</a:t>
            </a:r>
            <a:r>
              <a:rPr lang="ja-JP" altLang="en-US" sz="2800" dirty="0"/>
              <a:t>万世帯</a:t>
            </a:r>
          </a:p>
          <a:p>
            <a:endParaRPr kumimoji="1" lang="ja-JP" altLang="en-US" dirty="0"/>
          </a:p>
        </p:txBody>
      </p:sp>
      <p:sp>
        <p:nvSpPr>
          <p:cNvPr id="4" name="日付プレースホルダー 3">
            <a:extLst>
              <a:ext uri="{FF2B5EF4-FFF2-40B4-BE49-F238E27FC236}">
                <a16:creationId xmlns:a16="http://schemas.microsoft.com/office/drawing/2014/main" id="{B5C45FCE-6EF0-4EA2-8CB3-4906E8562726}"/>
              </a:ext>
            </a:extLst>
          </p:cNvPr>
          <p:cNvSpPr>
            <a:spLocks noGrp="1"/>
          </p:cNvSpPr>
          <p:nvPr>
            <p:ph type="dt" sz="half" idx="10"/>
          </p:nvPr>
        </p:nvSpPr>
        <p:spPr/>
        <p:txBody>
          <a:bodyPr/>
          <a:lstStyle/>
          <a:p>
            <a:r>
              <a:rPr kumimoji="1" lang="en-US" altLang="ja-JP"/>
              <a:t>2018/10/29</a:t>
            </a:r>
            <a:endParaRPr kumimoji="1" lang="ja-JP" altLang="en-US" dirty="0"/>
          </a:p>
        </p:txBody>
      </p:sp>
      <p:sp>
        <p:nvSpPr>
          <p:cNvPr id="5" name="フッター プレースホルダー 4">
            <a:extLst>
              <a:ext uri="{FF2B5EF4-FFF2-40B4-BE49-F238E27FC236}">
                <a16:creationId xmlns:a16="http://schemas.microsoft.com/office/drawing/2014/main" id="{3F405D5B-2A3F-44E3-BD0E-264F010D1F0B}"/>
              </a:ext>
            </a:extLst>
          </p:cNvPr>
          <p:cNvSpPr>
            <a:spLocks noGrp="1"/>
          </p:cNvSpPr>
          <p:nvPr>
            <p:ph type="ftr" sz="quarter" idx="11"/>
          </p:nvPr>
        </p:nvSpPr>
        <p:spPr/>
        <p:txBody>
          <a:bodyPr/>
          <a:lstStyle/>
          <a:p>
            <a:r>
              <a:rPr lang="en-US" altLang="ja-JP"/>
              <a:t>System Proposal Presentation</a:t>
            </a:r>
            <a:endParaRPr lang="ja-JP" altLang="en-US" dirty="0"/>
          </a:p>
        </p:txBody>
      </p:sp>
      <p:sp>
        <p:nvSpPr>
          <p:cNvPr id="6" name="スライド番号プレースホルダー 5">
            <a:extLst>
              <a:ext uri="{FF2B5EF4-FFF2-40B4-BE49-F238E27FC236}">
                <a16:creationId xmlns:a16="http://schemas.microsoft.com/office/drawing/2014/main" id="{463A9E6E-F3C8-4F25-BE9C-646F9935D868}"/>
              </a:ext>
            </a:extLst>
          </p:cNvPr>
          <p:cNvSpPr>
            <a:spLocks noGrp="1"/>
          </p:cNvSpPr>
          <p:nvPr>
            <p:ph type="sldNum" sz="quarter" idx="12"/>
          </p:nvPr>
        </p:nvSpPr>
        <p:spPr/>
        <p:txBody>
          <a:bodyPr/>
          <a:lstStyle/>
          <a:p>
            <a:fld id="{A44FB6E5-4D1F-43F0-81F9-B854F7B086BA}" type="slidenum">
              <a:rPr kumimoji="1" lang="ja-JP" altLang="en-US" smtClean="0"/>
              <a:t>2</a:t>
            </a:fld>
            <a:endParaRPr kumimoji="1" lang="ja-JP" altLang="en-US"/>
          </a:p>
        </p:txBody>
      </p:sp>
      <p:grpSp>
        <p:nvGrpSpPr>
          <p:cNvPr id="7" name="グループ化 6">
            <a:extLst>
              <a:ext uri="{FF2B5EF4-FFF2-40B4-BE49-F238E27FC236}">
                <a16:creationId xmlns:a16="http://schemas.microsoft.com/office/drawing/2014/main" id="{D7C5F9B1-677C-4062-B6F1-2FF4FBE3EFDB}"/>
              </a:ext>
            </a:extLst>
          </p:cNvPr>
          <p:cNvGrpSpPr/>
          <p:nvPr/>
        </p:nvGrpSpPr>
        <p:grpSpPr>
          <a:xfrm>
            <a:off x="2983828" y="4237077"/>
            <a:ext cx="2216821" cy="835750"/>
            <a:chOff x="2548203" y="3132421"/>
            <a:chExt cx="2216821" cy="835750"/>
          </a:xfrm>
        </p:grpSpPr>
        <p:sp>
          <p:nvSpPr>
            <p:cNvPr id="8" name="下矢印 6">
              <a:extLst>
                <a:ext uri="{FF2B5EF4-FFF2-40B4-BE49-F238E27FC236}">
                  <a16:creationId xmlns:a16="http://schemas.microsoft.com/office/drawing/2014/main" id="{433D592E-AEC2-416B-BB7E-12D8A1C9E1EB}"/>
                </a:ext>
              </a:extLst>
            </p:cNvPr>
            <p:cNvSpPr/>
            <p:nvPr/>
          </p:nvSpPr>
          <p:spPr>
            <a:xfrm>
              <a:off x="2548203" y="3132421"/>
              <a:ext cx="865100" cy="835750"/>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5047F88-E121-49FA-90C6-D7B8131FA5B1}"/>
                </a:ext>
              </a:extLst>
            </p:cNvPr>
            <p:cNvSpPr txBox="1"/>
            <p:nvPr/>
          </p:nvSpPr>
          <p:spPr>
            <a:xfrm>
              <a:off x="3413303" y="3227130"/>
              <a:ext cx="1351721" cy="646331"/>
            </a:xfrm>
            <a:prstGeom prst="rect">
              <a:avLst/>
            </a:prstGeom>
            <a:noFill/>
          </p:spPr>
          <p:txBody>
            <a:bodyPr wrap="square" rtlCol="0">
              <a:spAutoFit/>
            </a:bodyPr>
            <a:lstStyle/>
            <a:p>
              <a:r>
                <a:rPr kumimoji="1" lang="ja-JP" altLang="en-US" sz="3600" dirty="0">
                  <a:solidFill>
                    <a:srgbClr val="FF0000"/>
                  </a:solidFill>
                </a:rPr>
                <a:t>約</a:t>
              </a:r>
              <a:r>
                <a:rPr kumimoji="1" lang="en-US" altLang="ja-JP" sz="3600" dirty="0">
                  <a:solidFill>
                    <a:srgbClr val="FF0000"/>
                  </a:solidFill>
                </a:rPr>
                <a:t>2</a:t>
              </a:r>
              <a:r>
                <a:rPr kumimoji="1" lang="ja-JP" altLang="en-US" sz="3600" dirty="0">
                  <a:solidFill>
                    <a:srgbClr val="FF0000"/>
                  </a:solidFill>
                </a:rPr>
                <a:t>倍</a:t>
              </a:r>
            </a:p>
          </p:txBody>
        </p:sp>
      </p:grpSp>
    </p:spTree>
    <p:extLst>
      <p:ext uri="{BB962C8B-B14F-4D97-AF65-F5344CB8AC3E}">
        <p14:creationId xmlns:p14="http://schemas.microsoft.com/office/powerpoint/2010/main" val="15264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コンテンツ プレースホルダー 2"/>
          <p:cNvSpPr>
            <a:spLocks noGrp="1"/>
          </p:cNvSpPr>
          <p:nvPr>
            <p:ph idx="1"/>
          </p:nvPr>
        </p:nvSpPr>
        <p:spPr>
          <a:xfrm>
            <a:off x="838199" y="2060629"/>
            <a:ext cx="10515600" cy="4485993"/>
          </a:xfrm>
        </p:spPr>
        <p:txBody>
          <a:bodyPr>
            <a:normAutofit/>
          </a:bodyPr>
          <a:lstStyle/>
          <a:p>
            <a:r>
              <a:rPr kumimoji="1" lang="ja-JP" altLang="en-US" sz="3200" dirty="0"/>
              <a:t>本システムを利用することにより保護者の負担を</a:t>
            </a:r>
            <a:br>
              <a:rPr kumimoji="1" lang="en-US" altLang="ja-JP" sz="3200" dirty="0"/>
            </a:br>
            <a:r>
              <a:rPr kumimoji="1" lang="ja-JP" altLang="en-US" sz="3200" dirty="0"/>
              <a:t>減らすことができます</a:t>
            </a:r>
            <a:endParaRPr kumimoji="1" lang="en-US" altLang="ja-JP" sz="3200" dirty="0"/>
          </a:p>
          <a:p>
            <a:endParaRPr lang="en-US" altLang="ja-JP" sz="3200" dirty="0"/>
          </a:p>
          <a:p>
            <a:r>
              <a:rPr kumimoji="1" lang="ja-JP" altLang="en-US" sz="3200" dirty="0"/>
              <a:t>子供の記録を残すことで日々の成長過程をいつでも</a:t>
            </a:r>
            <a:br>
              <a:rPr kumimoji="1" lang="en-US" altLang="ja-JP" sz="3200" dirty="0"/>
            </a:br>
            <a:r>
              <a:rPr kumimoji="1" lang="ja-JP" altLang="en-US" sz="3200" dirty="0"/>
              <a:t>見ることができます</a:t>
            </a:r>
            <a:endParaRPr kumimoji="1" lang="en-US" altLang="ja-JP" sz="3200" dirty="0"/>
          </a:p>
          <a:p>
            <a:endParaRPr lang="en-US" altLang="ja-JP" sz="3200" dirty="0"/>
          </a:p>
          <a:p>
            <a:r>
              <a:rPr kumimoji="1" lang="en-US" altLang="ja-JP" sz="3200" dirty="0"/>
              <a:t>SNS</a:t>
            </a:r>
            <a:r>
              <a:rPr kumimoji="1" lang="ja-JP" altLang="en-US" sz="3200" dirty="0"/>
              <a:t>機能により保護者同士のコミュニケーションを</a:t>
            </a:r>
            <a:br>
              <a:rPr lang="en-US" altLang="ja-JP" sz="3200" dirty="0"/>
            </a:br>
            <a:r>
              <a:rPr kumimoji="1" lang="ja-JP" altLang="en-US" sz="3200" dirty="0"/>
              <a:t>サポートします</a:t>
            </a:r>
          </a:p>
        </p:txBody>
      </p:sp>
      <p:sp>
        <p:nvSpPr>
          <p:cNvPr id="4" name="日付プレースホルダー 3"/>
          <p:cNvSpPr>
            <a:spLocks noGrp="1"/>
          </p:cNvSpPr>
          <p:nvPr>
            <p:ph type="dt" sz="half" idx="10"/>
          </p:nvPr>
        </p:nvSpPr>
        <p:spPr/>
        <p:txBody>
          <a:bodyPr/>
          <a:lstStyle/>
          <a:p>
            <a:r>
              <a:rPr kumimoji="1" lang="en-US" altLang="ja-JP"/>
              <a:t>2018/10/29</a:t>
            </a:r>
            <a:endParaRPr kumimoji="1" lang="ja-JP" altLang="en-US" dirty="0"/>
          </a:p>
        </p:txBody>
      </p:sp>
      <p:sp>
        <p:nvSpPr>
          <p:cNvPr id="5" name="フッター プレースホルダー 4"/>
          <p:cNvSpPr>
            <a:spLocks noGrp="1"/>
          </p:cNvSpPr>
          <p:nvPr>
            <p:ph type="ftr" sz="quarter" idx="11"/>
          </p:nvPr>
        </p:nvSpPr>
        <p:spPr/>
        <p:txBody>
          <a:bodyPr/>
          <a:lstStyle/>
          <a:p>
            <a:r>
              <a:rPr lang="en-US" altLang="ja-JP"/>
              <a:t>System Proposal Presentation</a:t>
            </a:r>
            <a:endParaRPr lang="ja-JP" altLang="en-US" dirty="0"/>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20</a:t>
            </a:fld>
            <a:endParaRPr kumimoji="1" lang="ja-JP" altLang="en-US"/>
          </a:p>
        </p:txBody>
      </p:sp>
    </p:spTree>
    <p:extLst>
      <p:ext uri="{BB962C8B-B14F-4D97-AF65-F5344CB8AC3E}">
        <p14:creationId xmlns:p14="http://schemas.microsoft.com/office/powerpoint/2010/main" val="1611424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434379-B5DB-4A23-8A52-041A3C300F95}"/>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12D64FE9-438F-4A28-9E15-54BD74390BE2}"/>
              </a:ext>
            </a:extLst>
          </p:cNvPr>
          <p:cNvSpPr>
            <a:spLocks noGrp="1"/>
          </p:cNvSpPr>
          <p:nvPr>
            <p:ph idx="1"/>
          </p:nvPr>
        </p:nvSpPr>
        <p:spPr/>
        <p:txBody>
          <a:bodyPr>
            <a:normAutofit/>
          </a:bodyPr>
          <a:lstStyle/>
          <a:p>
            <a:r>
              <a:rPr lang="ja-JP" altLang="en-US" sz="2800" dirty="0"/>
              <a:t>日本のママ白書</a:t>
            </a:r>
            <a:r>
              <a:rPr lang="en-US" altLang="ja-JP" sz="2800" dirty="0"/>
              <a:t>2017</a:t>
            </a:r>
            <a:r>
              <a:rPr lang="ja-JP" altLang="en-US" sz="2800" dirty="0"/>
              <a:t>年度版</a:t>
            </a:r>
            <a:r>
              <a:rPr lang="en-US" altLang="ja-JP" sz="2800" dirty="0"/>
              <a:t>, </a:t>
            </a:r>
            <a:r>
              <a:rPr lang="en-US" altLang="ja-JP" sz="2800" dirty="0">
                <a:hlinkClick r:id="rId2"/>
              </a:rPr>
              <a:t>https://www.mindshare.co.jp/mama/whitepaper2017/</a:t>
            </a:r>
            <a:r>
              <a:rPr lang="en-US" altLang="ja-JP" sz="2800" dirty="0"/>
              <a:t>, 2018/10/11</a:t>
            </a:r>
            <a:r>
              <a:rPr lang="ja-JP" altLang="en-US" sz="2800" dirty="0"/>
              <a:t>閲覧</a:t>
            </a:r>
            <a:endParaRPr lang="en-US" altLang="ja-JP" sz="2800" dirty="0"/>
          </a:p>
          <a:p>
            <a:endParaRPr kumimoji="1" lang="ja-JP" altLang="en-US" sz="2800" dirty="0"/>
          </a:p>
        </p:txBody>
      </p:sp>
      <p:sp>
        <p:nvSpPr>
          <p:cNvPr id="4" name="日付プレースホルダー 3">
            <a:extLst>
              <a:ext uri="{FF2B5EF4-FFF2-40B4-BE49-F238E27FC236}">
                <a16:creationId xmlns:a16="http://schemas.microsoft.com/office/drawing/2014/main" id="{03566FB3-AA8A-405D-8EBF-E8CDAAC8F326}"/>
              </a:ext>
            </a:extLst>
          </p:cNvPr>
          <p:cNvSpPr>
            <a:spLocks noGrp="1"/>
          </p:cNvSpPr>
          <p:nvPr>
            <p:ph type="dt" sz="half" idx="10"/>
          </p:nvPr>
        </p:nvSpPr>
        <p:spPr/>
        <p:txBody>
          <a:bodyPr/>
          <a:lstStyle/>
          <a:p>
            <a:r>
              <a:rPr kumimoji="1" lang="en-US" altLang="ja-JP"/>
              <a:t>2018/10/29</a:t>
            </a:r>
            <a:endParaRPr kumimoji="1" lang="ja-JP" altLang="en-US" dirty="0"/>
          </a:p>
        </p:txBody>
      </p:sp>
      <p:sp>
        <p:nvSpPr>
          <p:cNvPr id="5" name="フッター プレースホルダー 4">
            <a:extLst>
              <a:ext uri="{FF2B5EF4-FFF2-40B4-BE49-F238E27FC236}">
                <a16:creationId xmlns:a16="http://schemas.microsoft.com/office/drawing/2014/main" id="{FA4314AE-118F-41D6-A847-A14E55B19D94}"/>
              </a:ext>
            </a:extLst>
          </p:cNvPr>
          <p:cNvSpPr>
            <a:spLocks noGrp="1"/>
          </p:cNvSpPr>
          <p:nvPr>
            <p:ph type="ftr" sz="quarter" idx="11"/>
          </p:nvPr>
        </p:nvSpPr>
        <p:spPr/>
        <p:txBody>
          <a:bodyPr/>
          <a:lstStyle/>
          <a:p>
            <a:r>
              <a:rPr lang="en-US" altLang="ja-JP"/>
              <a:t>System Proposal Presentation</a:t>
            </a:r>
            <a:endParaRPr lang="ja-JP" altLang="en-US" dirty="0"/>
          </a:p>
        </p:txBody>
      </p:sp>
      <p:sp>
        <p:nvSpPr>
          <p:cNvPr id="6" name="スライド番号プレースホルダー 5">
            <a:extLst>
              <a:ext uri="{FF2B5EF4-FFF2-40B4-BE49-F238E27FC236}">
                <a16:creationId xmlns:a16="http://schemas.microsoft.com/office/drawing/2014/main" id="{F59F1406-F144-42F7-AA4A-17601B07E075}"/>
              </a:ext>
            </a:extLst>
          </p:cNvPr>
          <p:cNvSpPr>
            <a:spLocks noGrp="1"/>
          </p:cNvSpPr>
          <p:nvPr>
            <p:ph type="sldNum" sz="quarter" idx="12"/>
          </p:nvPr>
        </p:nvSpPr>
        <p:spPr/>
        <p:txBody>
          <a:bodyPr/>
          <a:lstStyle/>
          <a:p>
            <a:fld id="{A44FB6E5-4D1F-43F0-81F9-B854F7B086BA}" type="slidenum">
              <a:rPr kumimoji="1" lang="ja-JP" altLang="en-US" smtClean="0"/>
              <a:t>21</a:t>
            </a:fld>
            <a:endParaRPr kumimoji="1" lang="ja-JP" altLang="en-US"/>
          </a:p>
        </p:txBody>
      </p:sp>
    </p:spTree>
    <p:extLst>
      <p:ext uri="{BB962C8B-B14F-4D97-AF65-F5344CB8AC3E}">
        <p14:creationId xmlns:p14="http://schemas.microsoft.com/office/powerpoint/2010/main" val="2701951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a:t>2018/10/29</a:t>
            </a:r>
            <a:endParaRPr kumimoji="1" lang="ja-JP" altLang="en-US"/>
          </a:p>
        </p:txBody>
      </p:sp>
      <p:sp>
        <p:nvSpPr>
          <p:cNvPr id="3" name="フッター プレースホルダー 2"/>
          <p:cNvSpPr>
            <a:spLocks noGrp="1"/>
          </p:cNvSpPr>
          <p:nvPr>
            <p:ph type="ftr" sz="quarter" idx="11"/>
          </p:nvPr>
        </p:nvSpPr>
        <p:spPr/>
        <p:txBody>
          <a:bodyPr/>
          <a:lstStyle/>
          <a:p>
            <a:r>
              <a:rPr kumimoji="1" lang="en-US" altLang="ja-JP"/>
              <a:t>System Proposal Presentation</a:t>
            </a:r>
            <a:endParaRPr kumimoji="1" lang="ja-JP" altLang="en-US"/>
          </a:p>
        </p:txBody>
      </p:sp>
      <p:sp>
        <p:nvSpPr>
          <p:cNvPr id="4" name="スライド番号プレースホルダー 3"/>
          <p:cNvSpPr>
            <a:spLocks noGrp="1"/>
          </p:cNvSpPr>
          <p:nvPr>
            <p:ph type="sldNum" sz="quarter" idx="12"/>
          </p:nvPr>
        </p:nvSpPr>
        <p:spPr/>
        <p:txBody>
          <a:bodyPr/>
          <a:lstStyle/>
          <a:p>
            <a:fld id="{A44FB6E5-4D1F-43F0-81F9-B854F7B086BA}" type="slidenum">
              <a:rPr kumimoji="1" lang="ja-JP" altLang="en-US" smtClean="0"/>
              <a:t>22</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39" y="660909"/>
            <a:ext cx="8898418" cy="5419613"/>
          </a:xfrm>
          <a:prstGeom prst="rect">
            <a:avLst/>
          </a:prstGeom>
        </p:spPr>
      </p:pic>
      <p:sp>
        <p:nvSpPr>
          <p:cNvPr id="6" name="タイトル 1"/>
          <p:cNvSpPr txBox="1">
            <a:spLocks/>
          </p:cNvSpPr>
          <p:nvPr/>
        </p:nvSpPr>
        <p:spPr>
          <a:xfrm>
            <a:off x="9100457" y="3069686"/>
            <a:ext cx="2206172" cy="1153714"/>
          </a:xfrm>
          <a:prstGeom prst="rect">
            <a:avLst/>
          </a:prstGeom>
        </p:spPr>
        <p:txBody>
          <a:bodyP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8000" dirty="0">
                <a:latin typeface="07にくまるフォント" panose="02000900000000000000" pitchFamily="50" charset="-128"/>
                <a:ea typeface="07にくまるフォント" panose="02000900000000000000" pitchFamily="50" charset="-128"/>
              </a:rPr>
              <a:t>END</a:t>
            </a:r>
            <a:endParaRPr lang="ja-JP" altLang="en-US" dirty="0">
              <a:latin typeface="07にくまるフォント" panose="02000900000000000000" pitchFamily="50" charset="-128"/>
              <a:ea typeface="07にくまるフォント" panose="02000900000000000000" pitchFamily="50" charset="-128"/>
            </a:endParaRPr>
          </a:p>
        </p:txBody>
      </p:sp>
    </p:spTree>
    <p:extLst>
      <p:ext uri="{BB962C8B-B14F-4D97-AF65-F5344CB8AC3E}">
        <p14:creationId xmlns:p14="http://schemas.microsoft.com/office/powerpoint/2010/main" val="1057109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制約事項</a:t>
            </a:r>
          </a:p>
        </p:txBody>
      </p:sp>
      <p:sp>
        <p:nvSpPr>
          <p:cNvPr id="3" name="コンテンツ プレースホルダー 2"/>
          <p:cNvSpPr>
            <a:spLocks noGrp="1"/>
          </p:cNvSpPr>
          <p:nvPr>
            <p:ph idx="1"/>
          </p:nvPr>
        </p:nvSpPr>
        <p:spPr/>
        <p:txBody>
          <a:bodyPr>
            <a:normAutofit/>
          </a:bodyPr>
          <a:lstStyle/>
          <a:p>
            <a:r>
              <a:rPr kumimoji="1" lang="ja-JP" altLang="en-US" sz="3600" dirty="0"/>
              <a:t>利用者</a:t>
            </a:r>
            <a:r>
              <a:rPr lang="ja-JP" altLang="en-US" sz="3600" dirty="0"/>
              <a:t>はアカウント情報を正確に登録</a:t>
            </a:r>
            <a:endParaRPr lang="en-US" altLang="ja-JP" sz="3600" dirty="0"/>
          </a:p>
          <a:p>
            <a:endParaRPr kumimoji="1" lang="en-US" altLang="ja-JP" sz="3600" dirty="0"/>
          </a:p>
          <a:p>
            <a:r>
              <a:rPr lang="ja-JP" altLang="en-US" sz="3600" dirty="0"/>
              <a:t>セキュリティの保証</a:t>
            </a:r>
            <a:endParaRPr lang="en-US" altLang="ja-JP" sz="3600" dirty="0"/>
          </a:p>
          <a:p>
            <a:endParaRPr lang="en-US" altLang="ja-JP" sz="3600" dirty="0"/>
          </a:p>
          <a:p>
            <a:r>
              <a:rPr lang="ja-JP" altLang="en-US" sz="3600" dirty="0"/>
              <a:t>悪意のある利用者の使用を禁止</a:t>
            </a:r>
            <a:endParaRPr lang="en-US" altLang="ja-JP" sz="3600" dirty="0"/>
          </a:p>
        </p:txBody>
      </p:sp>
      <p:sp>
        <p:nvSpPr>
          <p:cNvPr id="4" name="日付プレースホルダー 3"/>
          <p:cNvSpPr>
            <a:spLocks noGrp="1"/>
          </p:cNvSpPr>
          <p:nvPr>
            <p:ph type="dt" sz="half" idx="10"/>
          </p:nvPr>
        </p:nvSpPr>
        <p:spPr/>
        <p:txBody>
          <a:bodyPr/>
          <a:lstStyle/>
          <a:p>
            <a:r>
              <a:rPr kumimoji="1" lang="en-US" altLang="ja-JP"/>
              <a:t>2018/10/29</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System Proposal Presentation</a:t>
            </a:r>
            <a:endParaRPr kumimoji="1" lang="ja-JP" altLang="en-US"/>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23</a:t>
            </a:fld>
            <a:endParaRPr kumimoji="1" lang="ja-JP" altLang="en-US"/>
          </a:p>
        </p:txBody>
      </p:sp>
    </p:spTree>
    <p:extLst>
      <p:ext uri="{BB962C8B-B14F-4D97-AF65-F5344CB8AC3E}">
        <p14:creationId xmlns:p14="http://schemas.microsoft.com/office/powerpoint/2010/main" val="358651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DEFF85-471B-4293-856C-CCE9C79A1C75}"/>
              </a:ext>
            </a:extLst>
          </p:cNvPr>
          <p:cNvSpPr>
            <a:spLocks noGrp="1"/>
          </p:cNvSpPr>
          <p:nvPr>
            <p:ph type="title"/>
          </p:nvPr>
        </p:nvSpPr>
        <p:spPr/>
        <p:txBody>
          <a:bodyPr>
            <a:noAutofit/>
          </a:bodyPr>
          <a:lstStyle/>
          <a:p>
            <a:pPr>
              <a:lnSpc>
                <a:spcPct val="200000"/>
              </a:lnSpc>
            </a:pPr>
            <a:r>
              <a:rPr lang="ja-JP" altLang="en-US" dirty="0"/>
              <a:t>質問想定</a:t>
            </a:r>
          </a:p>
        </p:txBody>
      </p:sp>
      <p:sp>
        <p:nvSpPr>
          <p:cNvPr id="3" name="コンテンツ プレースホルダー 2">
            <a:extLst>
              <a:ext uri="{FF2B5EF4-FFF2-40B4-BE49-F238E27FC236}">
                <a16:creationId xmlns:a16="http://schemas.microsoft.com/office/drawing/2014/main" id="{F92AC29F-0DEA-418C-8761-F245569318CC}"/>
              </a:ext>
            </a:extLst>
          </p:cNvPr>
          <p:cNvSpPr>
            <a:spLocks noGrp="1"/>
          </p:cNvSpPr>
          <p:nvPr>
            <p:ph idx="1"/>
          </p:nvPr>
        </p:nvSpPr>
        <p:spPr/>
        <p:txBody>
          <a:bodyPr>
            <a:normAutofit fontScale="85000" lnSpcReduction="10000"/>
          </a:bodyPr>
          <a:lstStyle/>
          <a:p>
            <a:pPr>
              <a:lnSpc>
                <a:spcPct val="200000"/>
              </a:lnSpc>
            </a:pPr>
            <a:r>
              <a:rPr lang="ja-JP" altLang="en-US" dirty="0">
                <a:latin typeface="HGP創英角ﾎﾟｯﾌﾟ体" panose="040B0A00000000000000" pitchFamily="50" charset="-128"/>
                <a:ea typeface="HGP創英角ﾎﾟｯﾌﾟ体" panose="040B0A00000000000000" pitchFamily="50" charset="-128"/>
              </a:rPr>
              <a:t>住んでいる地域は都道府県単位？</a:t>
            </a:r>
            <a:endParaRPr lang="en-US" altLang="ja-JP" dirty="0">
              <a:latin typeface="HGP創英角ﾎﾟｯﾌﾟ体" panose="040B0A00000000000000" pitchFamily="50" charset="-128"/>
              <a:ea typeface="HGP創英角ﾎﾟｯﾌﾟ体" panose="040B0A00000000000000" pitchFamily="50" charset="-128"/>
            </a:endParaRPr>
          </a:p>
          <a:p>
            <a:pPr lvl="1">
              <a:lnSpc>
                <a:spcPct val="200000"/>
              </a:lnSpc>
            </a:pPr>
            <a:r>
              <a:rPr lang="ja-JP" altLang="en-US" dirty="0"/>
              <a:t>そうです。利用者が増えた場合はさらに細分化します。</a:t>
            </a:r>
            <a:endParaRPr lang="en-US" altLang="ja-JP" dirty="0"/>
          </a:p>
          <a:p>
            <a:pPr>
              <a:lnSpc>
                <a:spcPct val="200000"/>
              </a:lnSpc>
            </a:pPr>
            <a:r>
              <a:rPr lang="en-US" altLang="ja-JP" dirty="0">
                <a:latin typeface="HGP創英角ﾎﾟｯﾌﾟ体" panose="040B0A00000000000000" pitchFamily="50" charset="-128"/>
                <a:ea typeface="HGP創英角ﾎﾟｯﾌﾟ体" panose="040B0A00000000000000" pitchFamily="50" charset="-128"/>
              </a:rPr>
              <a:t>Yahoo</a:t>
            </a:r>
            <a:r>
              <a:rPr lang="ja-JP" altLang="en-US" dirty="0">
                <a:latin typeface="HGP創英角ﾎﾟｯﾌﾟ体" panose="040B0A00000000000000" pitchFamily="50" charset="-128"/>
                <a:ea typeface="HGP創英角ﾎﾟｯﾌﾟ体" panose="040B0A00000000000000" pitchFamily="50" charset="-128"/>
              </a:rPr>
              <a:t>知恵袋のほうが良くない？</a:t>
            </a:r>
            <a:endParaRPr lang="en-US" altLang="ja-JP" dirty="0">
              <a:latin typeface="HGP創英角ﾎﾟｯﾌﾟ体" panose="040B0A00000000000000" pitchFamily="50" charset="-128"/>
              <a:ea typeface="HGP創英角ﾎﾟｯﾌﾟ体" panose="040B0A00000000000000" pitchFamily="50" charset="-128"/>
            </a:endParaRPr>
          </a:p>
          <a:p>
            <a:pPr lvl="1">
              <a:lnSpc>
                <a:spcPct val="200000"/>
              </a:lnSpc>
            </a:pPr>
            <a:r>
              <a:rPr lang="en-US" altLang="ja-JP" dirty="0"/>
              <a:t>Yahoo</a:t>
            </a:r>
            <a:r>
              <a:rPr lang="ja-JP" altLang="en-US" dirty="0"/>
              <a:t>知恵袋は情報量が多すぎ＆情報が古い場合がある</a:t>
            </a:r>
            <a:endParaRPr lang="en-US" altLang="ja-JP" dirty="0"/>
          </a:p>
          <a:p>
            <a:pPr lvl="1">
              <a:lnSpc>
                <a:spcPct val="200000"/>
              </a:lnSpc>
            </a:pPr>
            <a:r>
              <a:rPr lang="ja-JP" altLang="en-US" dirty="0"/>
              <a:t>育児に特化した意見交換は本システムのほうが良いのでは</a:t>
            </a:r>
            <a:endParaRPr lang="en-US" altLang="ja-JP" dirty="0"/>
          </a:p>
          <a:p>
            <a:pPr lvl="1">
              <a:lnSpc>
                <a:spcPct val="200000"/>
              </a:lnSpc>
            </a:pPr>
            <a:r>
              <a:rPr lang="en-US" altLang="ja-JP" sz="1700" dirty="0"/>
              <a:t>(</a:t>
            </a:r>
            <a:r>
              <a:rPr lang="ja-JP" altLang="en-US" sz="1700" dirty="0"/>
              <a:t>大企業に勝つためには、</a:t>
            </a:r>
            <a:r>
              <a:rPr lang="en-US" altLang="ja-JP" sz="1700" dirty="0"/>
              <a:t>”</a:t>
            </a:r>
            <a:r>
              <a:rPr lang="ja-JP" altLang="en-US" sz="1700" dirty="0"/>
              <a:t>システムの規模</a:t>
            </a:r>
            <a:r>
              <a:rPr lang="en-US" altLang="ja-JP" sz="1700" dirty="0"/>
              <a:t>”</a:t>
            </a:r>
            <a:r>
              <a:rPr lang="ja-JP" altLang="en-US" sz="1700" dirty="0"/>
              <a:t>で対抗するのではなく専門性</a:t>
            </a:r>
            <a:r>
              <a:rPr lang="en-US" altLang="ja-JP" sz="1700" dirty="0"/>
              <a:t>(=</a:t>
            </a:r>
            <a:r>
              <a:rPr lang="ja-JP" altLang="en-US" sz="1700" dirty="0"/>
              <a:t>狭く深く</a:t>
            </a:r>
            <a:r>
              <a:rPr lang="en-US" altLang="ja-JP" sz="1700" dirty="0"/>
              <a:t>))</a:t>
            </a:r>
          </a:p>
          <a:p>
            <a:pPr marL="457200" lvl="1" indent="0">
              <a:lnSpc>
                <a:spcPct val="200000"/>
              </a:lnSpc>
              <a:buNone/>
            </a:pPr>
            <a:endParaRPr lang="en-US" altLang="ja-JP" sz="1700" dirty="0"/>
          </a:p>
          <a:p>
            <a:pPr marL="457200" lvl="1" indent="0">
              <a:lnSpc>
                <a:spcPct val="200000"/>
              </a:lnSpc>
              <a:buNone/>
            </a:pPr>
            <a:endParaRPr lang="en-US" altLang="ja-JP" dirty="0"/>
          </a:p>
        </p:txBody>
      </p:sp>
      <p:sp>
        <p:nvSpPr>
          <p:cNvPr id="4" name="日付プレースホルダー 3"/>
          <p:cNvSpPr>
            <a:spLocks noGrp="1"/>
          </p:cNvSpPr>
          <p:nvPr>
            <p:ph type="dt" sz="half" idx="10"/>
          </p:nvPr>
        </p:nvSpPr>
        <p:spPr/>
        <p:txBody>
          <a:bodyPr/>
          <a:lstStyle/>
          <a:p>
            <a:r>
              <a:rPr kumimoji="1" lang="en-US" altLang="ja-JP"/>
              <a:t>2018/10/29</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System Proposal Presentation</a:t>
            </a:r>
            <a:endParaRPr kumimoji="1" lang="ja-JP" altLang="en-US"/>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24</a:t>
            </a:fld>
            <a:endParaRPr kumimoji="1" lang="ja-JP" altLang="en-US"/>
          </a:p>
        </p:txBody>
      </p:sp>
    </p:spTree>
    <p:extLst>
      <p:ext uri="{BB962C8B-B14F-4D97-AF65-F5344CB8AC3E}">
        <p14:creationId xmlns:p14="http://schemas.microsoft.com/office/powerpoint/2010/main" val="1621541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DEFF85-471B-4293-856C-CCE9C79A1C75}"/>
              </a:ext>
            </a:extLst>
          </p:cNvPr>
          <p:cNvSpPr>
            <a:spLocks noGrp="1"/>
          </p:cNvSpPr>
          <p:nvPr>
            <p:ph type="title"/>
          </p:nvPr>
        </p:nvSpPr>
        <p:spPr/>
        <p:txBody>
          <a:bodyPr>
            <a:noAutofit/>
          </a:bodyPr>
          <a:lstStyle/>
          <a:p>
            <a:pPr>
              <a:lnSpc>
                <a:spcPct val="200000"/>
              </a:lnSpc>
            </a:pPr>
            <a:r>
              <a:rPr lang="ja-JP" altLang="en-US" dirty="0"/>
              <a:t>質問想定</a:t>
            </a:r>
          </a:p>
        </p:txBody>
      </p:sp>
      <p:sp>
        <p:nvSpPr>
          <p:cNvPr id="3" name="コンテンツ プレースホルダー 2">
            <a:extLst>
              <a:ext uri="{FF2B5EF4-FFF2-40B4-BE49-F238E27FC236}">
                <a16:creationId xmlns:a16="http://schemas.microsoft.com/office/drawing/2014/main" id="{F92AC29F-0DEA-418C-8761-F245569318CC}"/>
              </a:ext>
            </a:extLst>
          </p:cNvPr>
          <p:cNvSpPr>
            <a:spLocks noGrp="1"/>
          </p:cNvSpPr>
          <p:nvPr>
            <p:ph idx="1"/>
          </p:nvPr>
        </p:nvSpPr>
        <p:spPr/>
        <p:txBody>
          <a:bodyPr>
            <a:normAutofit fontScale="85000" lnSpcReduction="20000"/>
          </a:bodyPr>
          <a:lstStyle/>
          <a:p>
            <a:pPr>
              <a:lnSpc>
                <a:spcPct val="200000"/>
              </a:lnSpc>
            </a:pPr>
            <a:r>
              <a:rPr lang="ja-JP" altLang="en-US" dirty="0">
                <a:latin typeface="HGP創英角ﾎﾟｯﾌﾟ体" panose="040B0A00000000000000" pitchFamily="50" charset="-128"/>
                <a:ea typeface="HGP創英角ﾎﾟｯﾌﾟ体" panose="040B0A00000000000000" pitchFamily="50" charset="-128"/>
              </a:rPr>
              <a:t>ゲームするときも親が付き添う</a:t>
            </a:r>
            <a:r>
              <a:rPr lang="en-US" altLang="ja-JP" dirty="0">
                <a:latin typeface="HGP創英角ﾎﾟｯﾌﾟ体" panose="040B0A00000000000000" pitchFamily="50" charset="-128"/>
                <a:ea typeface="HGP創英角ﾎﾟｯﾌﾟ体" panose="040B0A00000000000000" pitchFamily="50" charset="-128"/>
              </a:rPr>
              <a:t>(or </a:t>
            </a:r>
            <a:r>
              <a:rPr lang="ja-JP" altLang="en-US" dirty="0">
                <a:latin typeface="HGP創英角ﾎﾟｯﾌﾟ体" panose="040B0A00000000000000" pitchFamily="50" charset="-128"/>
                <a:ea typeface="HGP創英角ﾎﾟｯﾌﾟ体" panose="040B0A00000000000000" pitchFamily="50" charset="-128"/>
              </a:rPr>
              <a:t>お絵かきとかはそもそも付き添わない</a:t>
            </a:r>
            <a:r>
              <a:rPr lang="en-US" altLang="ja-JP" dirty="0">
                <a:latin typeface="HGP創英角ﾎﾟｯﾌﾟ体" panose="040B0A00000000000000" pitchFamily="50" charset="-128"/>
                <a:ea typeface="HGP創英角ﾎﾟｯﾌﾟ体" panose="040B0A00000000000000" pitchFamily="50" charset="-128"/>
              </a:rPr>
              <a:t>)</a:t>
            </a:r>
            <a:r>
              <a:rPr lang="ja-JP" altLang="en-US" dirty="0">
                <a:latin typeface="HGP創英角ﾎﾟｯﾌﾟ体" panose="040B0A00000000000000" pitchFamily="50" charset="-128"/>
                <a:ea typeface="HGP創英角ﾎﾟｯﾌﾟ体" panose="040B0A00000000000000" pitchFamily="50" charset="-128"/>
              </a:rPr>
              <a:t>となると、結局親のプライベートな時間は減らないのでは？</a:t>
            </a:r>
            <a:endParaRPr lang="en-US" altLang="ja-JP" dirty="0">
              <a:latin typeface="HGP創英角ﾎﾟｯﾌﾟ体" panose="040B0A00000000000000" pitchFamily="50" charset="-128"/>
              <a:ea typeface="HGP創英角ﾎﾟｯﾌﾟ体" panose="040B0A00000000000000" pitchFamily="50" charset="-128"/>
            </a:endParaRPr>
          </a:p>
          <a:p>
            <a:pPr lvl="1">
              <a:lnSpc>
                <a:spcPct val="200000"/>
              </a:lnSpc>
            </a:pPr>
            <a:r>
              <a:rPr lang="ja-JP" altLang="en-US" dirty="0"/>
              <a:t>親の</a:t>
            </a:r>
            <a:r>
              <a:rPr lang="en-US" altLang="ja-JP" dirty="0"/>
              <a:t>『</a:t>
            </a:r>
            <a:r>
              <a:rPr lang="ja-JP" altLang="en-US" dirty="0"/>
              <a:t>どのように知育を行うべきか勉強</a:t>
            </a:r>
            <a:r>
              <a:rPr lang="en-US" altLang="ja-JP" dirty="0"/>
              <a:t>』『</a:t>
            </a:r>
            <a:r>
              <a:rPr lang="ja-JP" altLang="en-US" dirty="0"/>
              <a:t>それらを探し購入する手間</a:t>
            </a:r>
            <a:r>
              <a:rPr lang="en-US" altLang="ja-JP" dirty="0"/>
              <a:t>』</a:t>
            </a:r>
            <a:r>
              <a:rPr lang="ja-JP" altLang="en-US" dirty="0"/>
              <a:t>などを開発者側から提供することで、それに費やす時間を減らすことができる。</a:t>
            </a:r>
            <a:endParaRPr lang="en-US" altLang="ja-JP" dirty="0"/>
          </a:p>
          <a:p>
            <a:pPr>
              <a:lnSpc>
                <a:spcPct val="200000"/>
              </a:lnSpc>
            </a:pPr>
            <a:r>
              <a:rPr lang="ja-JP" altLang="en-US" dirty="0">
                <a:latin typeface="HGP創英角ﾎﾟｯﾌﾟ体" panose="040B0A00000000000000" pitchFamily="50" charset="-128"/>
                <a:ea typeface="HGP創英角ﾎﾟｯﾌﾟ体" panose="040B0A00000000000000" pitchFamily="50" charset="-128"/>
              </a:rPr>
              <a:t>ゲームのコンテンツは塗り絵だけ？</a:t>
            </a:r>
            <a:endParaRPr lang="en-US" altLang="ja-JP" dirty="0">
              <a:latin typeface="HGP創英角ﾎﾟｯﾌﾟ体" panose="040B0A00000000000000" pitchFamily="50" charset="-128"/>
              <a:ea typeface="HGP創英角ﾎﾟｯﾌﾟ体" panose="040B0A00000000000000" pitchFamily="50" charset="-128"/>
            </a:endParaRPr>
          </a:p>
          <a:p>
            <a:pPr lvl="1">
              <a:lnSpc>
                <a:spcPct val="200000"/>
              </a:lnSpc>
            </a:pPr>
            <a:r>
              <a:rPr lang="ja-JP" altLang="en-US" dirty="0"/>
              <a:t>現段階では、塗り絵や計算、買い物ゲームなどを考えています。</a:t>
            </a:r>
            <a:endParaRPr lang="en-US" altLang="ja-JP" dirty="0"/>
          </a:p>
          <a:p>
            <a:pPr marL="457200" lvl="1" indent="0">
              <a:lnSpc>
                <a:spcPct val="200000"/>
              </a:lnSpc>
              <a:buNone/>
            </a:pPr>
            <a:endParaRPr lang="en-US" altLang="ja-JP" dirty="0"/>
          </a:p>
        </p:txBody>
      </p:sp>
      <p:sp>
        <p:nvSpPr>
          <p:cNvPr id="4" name="日付プレースホルダー 3"/>
          <p:cNvSpPr>
            <a:spLocks noGrp="1"/>
          </p:cNvSpPr>
          <p:nvPr>
            <p:ph type="dt" sz="half" idx="10"/>
          </p:nvPr>
        </p:nvSpPr>
        <p:spPr/>
        <p:txBody>
          <a:bodyPr/>
          <a:lstStyle/>
          <a:p>
            <a:r>
              <a:rPr kumimoji="1" lang="en-US" altLang="ja-JP"/>
              <a:t>2018/10/29</a:t>
            </a:r>
            <a:endParaRPr kumimoji="1" lang="ja-JP" altLang="en-US" dirty="0"/>
          </a:p>
        </p:txBody>
      </p:sp>
      <p:sp>
        <p:nvSpPr>
          <p:cNvPr id="5" name="フッター プレースホルダー 4"/>
          <p:cNvSpPr>
            <a:spLocks noGrp="1"/>
          </p:cNvSpPr>
          <p:nvPr>
            <p:ph type="ftr" sz="quarter" idx="11"/>
          </p:nvPr>
        </p:nvSpPr>
        <p:spPr/>
        <p:txBody>
          <a:bodyPr/>
          <a:lstStyle/>
          <a:p>
            <a:r>
              <a:rPr kumimoji="1" lang="en-US" altLang="ja-JP"/>
              <a:t>System Proposal Presentation</a:t>
            </a:r>
            <a:endParaRPr kumimoji="1" lang="ja-JP" altLang="en-US"/>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25</a:t>
            </a:fld>
            <a:endParaRPr kumimoji="1" lang="ja-JP" altLang="en-US"/>
          </a:p>
        </p:txBody>
      </p:sp>
    </p:spTree>
    <p:extLst>
      <p:ext uri="{BB962C8B-B14F-4D97-AF65-F5344CB8AC3E}">
        <p14:creationId xmlns:p14="http://schemas.microsoft.com/office/powerpoint/2010/main" val="2895839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吹き出し: 角を丸めた四角形 7">
            <a:extLst>
              <a:ext uri="{FF2B5EF4-FFF2-40B4-BE49-F238E27FC236}">
                <a16:creationId xmlns:a16="http://schemas.microsoft.com/office/drawing/2014/main" id="{BD1BAED4-3469-485A-BC2D-AF9D92518391}"/>
              </a:ext>
            </a:extLst>
          </p:cNvPr>
          <p:cNvSpPr/>
          <p:nvPr/>
        </p:nvSpPr>
        <p:spPr>
          <a:xfrm>
            <a:off x="888122" y="3599911"/>
            <a:ext cx="7772401" cy="2046333"/>
          </a:xfrm>
          <a:prstGeom prst="wedgeRoundRectCallout">
            <a:avLst>
              <a:gd name="adj1" fmla="val -30164"/>
              <a:gd name="adj2" fmla="val -70014"/>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初年度の売り上げ</a:t>
            </a:r>
            <a:endParaRPr kumimoji="1" lang="ja-JP" altLang="en-US" dirty="0"/>
          </a:p>
        </p:txBody>
      </p:sp>
      <p:sp>
        <p:nvSpPr>
          <p:cNvPr id="3" name="コンテンツ プレースホルダー 2"/>
          <p:cNvSpPr>
            <a:spLocks noGrp="1"/>
          </p:cNvSpPr>
          <p:nvPr>
            <p:ph idx="1"/>
          </p:nvPr>
        </p:nvSpPr>
        <p:spPr>
          <a:xfrm>
            <a:off x="1061544" y="3927348"/>
            <a:ext cx="8920656" cy="1895593"/>
          </a:xfrm>
        </p:spPr>
        <p:txBody>
          <a:bodyPr/>
          <a:lstStyle/>
          <a:p>
            <a:r>
              <a:rPr kumimoji="1" lang="ja-JP" altLang="en-US" dirty="0"/>
              <a:t>全国の</a:t>
            </a:r>
            <a:r>
              <a:rPr kumimoji="1" lang="en-US" altLang="ja-JP" dirty="0"/>
              <a:t>2</a:t>
            </a:r>
            <a:r>
              <a:rPr lang="en-US" altLang="ja-JP" dirty="0"/>
              <a:t>~</a:t>
            </a:r>
            <a:r>
              <a:rPr kumimoji="1" lang="en-US" altLang="ja-JP" dirty="0"/>
              <a:t>5</a:t>
            </a:r>
            <a:r>
              <a:rPr kumimoji="1" lang="ja-JP" altLang="en-US" dirty="0"/>
              <a:t>歳の子を持つ</a:t>
            </a:r>
            <a:r>
              <a:rPr lang="ja-JP" altLang="en-US" dirty="0"/>
              <a:t>親の数</a:t>
            </a:r>
            <a:endParaRPr kumimoji="1" lang="en-US" altLang="ja-JP" dirty="0"/>
          </a:p>
          <a:p>
            <a:pPr lvl="1"/>
            <a:r>
              <a:rPr lang="ja-JP" altLang="en-US" dirty="0"/>
              <a:t>約</a:t>
            </a:r>
            <a:r>
              <a:rPr lang="en-US" altLang="ja-JP" dirty="0"/>
              <a:t>400</a:t>
            </a:r>
            <a:r>
              <a:rPr lang="ja-JP" altLang="en-US" dirty="0"/>
              <a:t>万人</a:t>
            </a:r>
            <a:endParaRPr lang="en-US" altLang="ja-JP" dirty="0"/>
          </a:p>
          <a:p>
            <a:pPr lvl="1"/>
            <a:r>
              <a:rPr kumimoji="1" lang="ja-JP" altLang="en-US" dirty="0"/>
              <a:t>そのうち、</a:t>
            </a:r>
            <a:r>
              <a:rPr kumimoji="1" lang="en-US" altLang="ja-JP" dirty="0"/>
              <a:t>3</a:t>
            </a:r>
            <a:r>
              <a:rPr kumimoji="1" lang="ja-JP" altLang="en-US" dirty="0"/>
              <a:t>％の親 </a:t>
            </a:r>
            <a:r>
              <a:rPr kumimoji="1" lang="en-US" altLang="ja-JP" dirty="0"/>
              <a:t>(</a:t>
            </a:r>
            <a:r>
              <a:rPr kumimoji="1" lang="ja-JP" altLang="en-US" dirty="0">
                <a:solidFill>
                  <a:srgbClr val="FF0000"/>
                </a:solidFill>
              </a:rPr>
              <a:t>約</a:t>
            </a:r>
            <a:r>
              <a:rPr kumimoji="1" lang="en-US" altLang="ja-JP" dirty="0">
                <a:solidFill>
                  <a:srgbClr val="FF0000"/>
                </a:solidFill>
              </a:rPr>
              <a:t>12</a:t>
            </a:r>
            <a:r>
              <a:rPr kumimoji="1" lang="ja-JP" altLang="en-US" dirty="0">
                <a:solidFill>
                  <a:srgbClr val="FF0000"/>
                </a:solidFill>
              </a:rPr>
              <a:t>万人</a:t>
            </a:r>
            <a:r>
              <a:rPr kumimoji="1" lang="en-US" altLang="ja-JP" dirty="0"/>
              <a:t>)</a:t>
            </a:r>
            <a:r>
              <a:rPr kumimoji="1" lang="ja-JP" altLang="en-US" dirty="0"/>
              <a:t> が購入すると仮定</a:t>
            </a:r>
            <a:endParaRPr kumimoji="1" lang="en-US" altLang="ja-JP" dirty="0"/>
          </a:p>
        </p:txBody>
      </p:sp>
      <p:sp>
        <p:nvSpPr>
          <p:cNvPr id="4" name="テキスト ボックス 3"/>
          <p:cNvSpPr txBox="1"/>
          <p:nvPr/>
        </p:nvSpPr>
        <p:spPr>
          <a:xfrm>
            <a:off x="0" y="2399453"/>
            <a:ext cx="12191999" cy="769441"/>
          </a:xfrm>
          <a:prstGeom prst="rect">
            <a:avLst/>
          </a:prstGeom>
          <a:noFill/>
        </p:spPr>
        <p:txBody>
          <a:bodyPr wrap="square" rtlCol="0">
            <a:spAutoFit/>
          </a:bodyPr>
          <a:lstStyle/>
          <a:p>
            <a:pPr algn="ctr"/>
            <a:r>
              <a:rPr lang="en-US" altLang="ja-JP" sz="4400" dirty="0">
                <a:solidFill>
                  <a:srgbClr val="FF0000"/>
                </a:solidFill>
              </a:rPr>
              <a:t>120,</a:t>
            </a:r>
            <a:r>
              <a:rPr lang="ja-JP" altLang="en-US" sz="4400" dirty="0">
                <a:solidFill>
                  <a:srgbClr val="FF0000"/>
                </a:solidFill>
              </a:rPr>
              <a:t> </a:t>
            </a:r>
            <a:r>
              <a:rPr lang="en-US" altLang="ja-JP" sz="4400" dirty="0">
                <a:solidFill>
                  <a:srgbClr val="FF0000"/>
                </a:solidFill>
              </a:rPr>
              <a:t>000</a:t>
            </a:r>
            <a:r>
              <a:rPr lang="en-US" altLang="ja-JP" sz="4000" dirty="0"/>
              <a:t> ×300 ×0.7 = 25, 200, 000 </a:t>
            </a:r>
            <a:r>
              <a:rPr lang="en-US" altLang="ja-JP" sz="3200" dirty="0"/>
              <a:t>[</a:t>
            </a:r>
            <a:r>
              <a:rPr lang="ja-JP" altLang="en-US" sz="3200" dirty="0"/>
              <a:t>円</a:t>
            </a:r>
            <a:r>
              <a:rPr lang="en-US" altLang="ja-JP" sz="3200" dirty="0"/>
              <a:t>]</a:t>
            </a:r>
            <a:r>
              <a:rPr lang="en-US" altLang="ja-JP" sz="4000" dirty="0"/>
              <a:t> </a:t>
            </a:r>
          </a:p>
        </p:txBody>
      </p:sp>
      <p:sp>
        <p:nvSpPr>
          <p:cNvPr id="5" name="日付プレースホルダー 4"/>
          <p:cNvSpPr>
            <a:spLocks noGrp="1"/>
          </p:cNvSpPr>
          <p:nvPr>
            <p:ph type="dt" sz="half" idx="10"/>
          </p:nvPr>
        </p:nvSpPr>
        <p:spPr/>
        <p:txBody>
          <a:bodyPr/>
          <a:lstStyle/>
          <a:p>
            <a:r>
              <a:rPr kumimoji="1" lang="en-US" altLang="ja-JP"/>
              <a:t>2018/10/29</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System Proposal Presentation</a:t>
            </a:r>
            <a:endParaRPr kumimoji="1" lang="ja-JP" altLang="en-US"/>
          </a:p>
        </p:txBody>
      </p:sp>
      <p:sp>
        <p:nvSpPr>
          <p:cNvPr id="7" name="スライド番号プレースホルダー 6"/>
          <p:cNvSpPr>
            <a:spLocks noGrp="1"/>
          </p:cNvSpPr>
          <p:nvPr>
            <p:ph type="sldNum" sz="quarter" idx="12"/>
          </p:nvPr>
        </p:nvSpPr>
        <p:spPr/>
        <p:txBody>
          <a:bodyPr/>
          <a:lstStyle/>
          <a:p>
            <a:fld id="{A44FB6E5-4D1F-43F0-81F9-B854F7B086BA}" type="slidenum">
              <a:rPr kumimoji="1" lang="ja-JP" altLang="en-US" smtClean="0"/>
              <a:t>26</a:t>
            </a:fld>
            <a:endParaRPr kumimoji="1" lang="ja-JP" altLang="en-US"/>
          </a:p>
        </p:txBody>
      </p:sp>
    </p:spTree>
    <p:extLst>
      <p:ext uri="{BB962C8B-B14F-4D97-AF65-F5344CB8AC3E}">
        <p14:creationId xmlns:p14="http://schemas.microsoft.com/office/powerpoint/2010/main" val="962696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吹き出し: 角を丸めた四角形 7">
            <a:extLst>
              <a:ext uri="{FF2B5EF4-FFF2-40B4-BE49-F238E27FC236}">
                <a16:creationId xmlns:a16="http://schemas.microsoft.com/office/drawing/2014/main" id="{BD1BAED4-3469-485A-BC2D-AF9D92518391}"/>
              </a:ext>
            </a:extLst>
          </p:cNvPr>
          <p:cNvSpPr/>
          <p:nvPr/>
        </p:nvSpPr>
        <p:spPr>
          <a:xfrm>
            <a:off x="2209799" y="3713430"/>
            <a:ext cx="8337332" cy="1631080"/>
          </a:xfrm>
          <a:prstGeom prst="wedgeRoundRectCallout">
            <a:avLst>
              <a:gd name="adj1" fmla="val -16165"/>
              <a:gd name="adj2" fmla="val -7748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初年度の売り上げ</a:t>
            </a:r>
          </a:p>
        </p:txBody>
      </p:sp>
      <p:sp>
        <p:nvSpPr>
          <p:cNvPr id="3" name="コンテンツ プレースホルダー 2"/>
          <p:cNvSpPr>
            <a:spLocks noGrp="1"/>
          </p:cNvSpPr>
          <p:nvPr>
            <p:ph idx="1"/>
          </p:nvPr>
        </p:nvSpPr>
        <p:spPr>
          <a:xfrm>
            <a:off x="2433143" y="3810303"/>
            <a:ext cx="8920656" cy="1895593"/>
          </a:xfrm>
        </p:spPr>
        <p:txBody>
          <a:bodyPr>
            <a:normAutofit lnSpcReduction="10000"/>
          </a:bodyPr>
          <a:lstStyle/>
          <a:p>
            <a:r>
              <a:rPr lang="en-US" altLang="ja-JP" dirty="0" err="1"/>
              <a:t>GooglePlay</a:t>
            </a:r>
            <a:r>
              <a:rPr lang="ja-JP" altLang="en-US" dirty="0"/>
              <a:t>で</a:t>
            </a:r>
            <a:r>
              <a:rPr lang="en-US" altLang="ja-JP" dirty="0">
                <a:solidFill>
                  <a:srgbClr val="FF0000"/>
                </a:solidFill>
              </a:rPr>
              <a:t>300</a:t>
            </a:r>
            <a:r>
              <a:rPr lang="ja-JP" altLang="en-US" dirty="0">
                <a:solidFill>
                  <a:srgbClr val="FF0000"/>
                </a:solidFill>
              </a:rPr>
              <a:t>円</a:t>
            </a:r>
            <a:r>
              <a:rPr lang="ja-JP" altLang="en-US" dirty="0"/>
              <a:t>の有料アプリとして提供する</a:t>
            </a:r>
            <a:endParaRPr lang="en-US" altLang="ja-JP" dirty="0"/>
          </a:p>
          <a:p>
            <a:r>
              <a:rPr lang="ja-JP" altLang="en-US" dirty="0"/>
              <a:t> 手数料として売り上げから</a:t>
            </a:r>
            <a:r>
              <a:rPr lang="en-US" altLang="ja-JP" dirty="0"/>
              <a:t>30</a:t>
            </a:r>
            <a:r>
              <a:rPr lang="ja-JP" altLang="en-US" dirty="0"/>
              <a:t>％引かれる</a:t>
            </a:r>
            <a:endParaRPr lang="en-US" altLang="ja-JP" dirty="0"/>
          </a:p>
          <a:p>
            <a:pPr lvl="1"/>
            <a:r>
              <a:rPr lang="ja-JP" altLang="en-US" dirty="0"/>
              <a:t>売り上げとなるのは</a:t>
            </a:r>
            <a:r>
              <a:rPr lang="en-US" altLang="ja-JP" dirty="0">
                <a:solidFill>
                  <a:srgbClr val="FF0000"/>
                </a:solidFill>
              </a:rPr>
              <a:t>70</a:t>
            </a:r>
            <a:r>
              <a:rPr lang="ja-JP" altLang="en-US" dirty="0">
                <a:solidFill>
                  <a:srgbClr val="FF0000"/>
                </a:solidFill>
              </a:rPr>
              <a:t>％</a:t>
            </a:r>
            <a:endParaRPr lang="en-US" altLang="ja-JP" dirty="0">
              <a:solidFill>
                <a:srgbClr val="FF0000"/>
              </a:solidFill>
            </a:endParaRPr>
          </a:p>
          <a:p>
            <a:endParaRPr lang="en-US" altLang="ja-JP" dirty="0"/>
          </a:p>
          <a:p>
            <a:endParaRPr kumimoji="1" lang="en-US" altLang="ja-JP" dirty="0"/>
          </a:p>
        </p:txBody>
      </p:sp>
      <p:sp>
        <p:nvSpPr>
          <p:cNvPr id="4" name="テキスト ボックス 3"/>
          <p:cNvSpPr txBox="1"/>
          <p:nvPr/>
        </p:nvSpPr>
        <p:spPr>
          <a:xfrm>
            <a:off x="0" y="2399453"/>
            <a:ext cx="12191999" cy="769441"/>
          </a:xfrm>
          <a:prstGeom prst="rect">
            <a:avLst/>
          </a:prstGeom>
          <a:noFill/>
        </p:spPr>
        <p:txBody>
          <a:bodyPr wrap="square" rtlCol="0">
            <a:spAutoFit/>
          </a:bodyPr>
          <a:lstStyle/>
          <a:p>
            <a:pPr algn="ctr"/>
            <a:r>
              <a:rPr lang="en-US" altLang="ja-JP" sz="4000" dirty="0"/>
              <a:t>120,</a:t>
            </a:r>
            <a:r>
              <a:rPr lang="ja-JP" altLang="en-US" sz="4000" dirty="0"/>
              <a:t> </a:t>
            </a:r>
            <a:r>
              <a:rPr lang="en-US" altLang="ja-JP" sz="4000" dirty="0"/>
              <a:t>000</a:t>
            </a:r>
            <a:r>
              <a:rPr lang="en-US" altLang="ja-JP" sz="3600" dirty="0"/>
              <a:t> </a:t>
            </a:r>
            <a:r>
              <a:rPr lang="en-US" altLang="ja-JP" sz="4000" dirty="0"/>
              <a:t>×</a:t>
            </a:r>
            <a:r>
              <a:rPr lang="en-US" altLang="ja-JP" sz="4400" dirty="0">
                <a:solidFill>
                  <a:srgbClr val="FF0000"/>
                </a:solidFill>
              </a:rPr>
              <a:t>(300 ×0.7) </a:t>
            </a:r>
            <a:r>
              <a:rPr lang="en-US" altLang="ja-JP" sz="4000" dirty="0"/>
              <a:t>= 25, 200, 000 </a:t>
            </a:r>
            <a:r>
              <a:rPr lang="en-US" altLang="ja-JP" sz="3200" dirty="0"/>
              <a:t>[</a:t>
            </a:r>
            <a:r>
              <a:rPr lang="ja-JP" altLang="en-US" sz="3200" dirty="0"/>
              <a:t>円</a:t>
            </a:r>
            <a:r>
              <a:rPr lang="en-US" altLang="ja-JP" sz="3200" dirty="0"/>
              <a:t>]</a:t>
            </a:r>
            <a:r>
              <a:rPr lang="en-US" altLang="ja-JP" sz="4000" dirty="0"/>
              <a:t> </a:t>
            </a:r>
          </a:p>
        </p:txBody>
      </p:sp>
      <p:sp>
        <p:nvSpPr>
          <p:cNvPr id="5" name="日付プレースホルダー 4"/>
          <p:cNvSpPr>
            <a:spLocks noGrp="1"/>
          </p:cNvSpPr>
          <p:nvPr>
            <p:ph type="dt" sz="half" idx="10"/>
          </p:nvPr>
        </p:nvSpPr>
        <p:spPr/>
        <p:txBody>
          <a:bodyPr/>
          <a:lstStyle/>
          <a:p>
            <a:r>
              <a:rPr kumimoji="1" lang="en-US" altLang="ja-JP"/>
              <a:t>2018/10/29</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System Proposal Presentation</a:t>
            </a:r>
            <a:endParaRPr kumimoji="1" lang="ja-JP" altLang="en-US"/>
          </a:p>
        </p:txBody>
      </p:sp>
      <p:sp>
        <p:nvSpPr>
          <p:cNvPr id="7" name="スライド番号プレースホルダー 6"/>
          <p:cNvSpPr>
            <a:spLocks noGrp="1"/>
          </p:cNvSpPr>
          <p:nvPr>
            <p:ph type="sldNum" sz="quarter" idx="12"/>
          </p:nvPr>
        </p:nvSpPr>
        <p:spPr/>
        <p:txBody>
          <a:bodyPr/>
          <a:lstStyle/>
          <a:p>
            <a:fld id="{A44FB6E5-4D1F-43F0-81F9-B854F7B086BA}" type="slidenum">
              <a:rPr kumimoji="1" lang="ja-JP" altLang="en-US" smtClean="0"/>
              <a:t>27</a:t>
            </a:fld>
            <a:endParaRPr kumimoji="1" lang="ja-JP" altLang="en-US"/>
          </a:p>
        </p:txBody>
      </p:sp>
    </p:spTree>
    <p:extLst>
      <p:ext uri="{BB962C8B-B14F-4D97-AF65-F5344CB8AC3E}">
        <p14:creationId xmlns:p14="http://schemas.microsoft.com/office/powerpoint/2010/main" val="370897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5</a:t>
            </a:r>
            <a:r>
              <a:rPr lang="ja-JP" altLang="en-US" dirty="0"/>
              <a:t>年間の売り上げ</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アプリは</a:t>
            </a:r>
            <a:r>
              <a:rPr kumimoji="1" lang="en-US" altLang="ja-JP" dirty="0"/>
              <a:t>5</a:t>
            </a:r>
            <a:r>
              <a:rPr kumimoji="1" lang="ja-JP" altLang="en-US" dirty="0"/>
              <a:t>年間の運用を予定</a:t>
            </a:r>
          </a:p>
        </p:txBody>
      </p:sp>
      <p:sp>
        <p:nvSpPr>
          <p:cNvPr id="4" name="テキスト ボックス 3"/>
          <p:cNvSpPr txBox="1"/>
          <p:nvPr/>
        </p:nvSpPr>
        <p:spPr>
          <a:xfrm>
            <a:off x="0" y="2721114"/>
            <a:ext cx="12192000" cy="707886"/>
          </a:xfrm>
          <a:prstGeom prst="rect">
            <a:avLst/>
          </a:prstGeom>
          <a:noFill/>
        </p:spPr>
        <p:txBody>
          <a:bodyPr wrap="square" rtlCol="0">
            <a:spAutoFit/>
          </a:bodyPr>
          <a:lstStyle/>
          <a:p>
            <a:pPr algn="ctr"/>
            <a:r>
              <a:rPr lang="en-US" altLang="ja-JP" sz="3600" dirty="0"/>
              <a:t>25, 200, 000 +</a:t>
            </a:r>
            <a:r>
              <a:rPr lang="ja-JP" altLang="en-US" sz="3600" dirty="0"/>
              <a:t> </a:t>
            </a:r>
            <a:r>
              <a:rPr lang="en-US" altLang="ja-JP" sz="3600" dirty="0"/>
              <a:t>(</a:t>
            </a:r>
            <a:r>
              <a:rPr lang="en-US" altLang="ja-JP" sz="4000" dirty="0">
                <a:solidFill>
                  <a:srgbClr val="FF0000"/>
                </a:solidFill>
              </a:rPr>
              <a:t>110, 000 </a:t>
            </a:r>
            <a:r>
              <a:rPr lang="en-US" altLang="ja-JP" sz="3600" dirty="0"/>
              <a:t>×(300 ×0.7)) = 48, 300, 000 </a:t>
            </a:r>
            <a:r>
              <a:rPr lang="en-US" altLang="ja-JP" sz="2800" dirty="0"/>
              <a:t>[</a:t>
            </a:r>
            <a:r>
              <a:rPr lang="ja-JP" altLang="en-US" sz="2800" dirty="0"/>
              <a:t>円</a:t>
            </a:r>
            <a:r>
              <a:rPr lang="en-US" altLang="ja-JP" sz="2800" dirty="0"/>
              <a:t>]</a:t>
            </a:r>
            <a:r>
              <a:rPr lang="en-US" altLang="ja-JP" sz="3600" dirty="0"/>
              <a:t> </a:t>
            </a:r>
          </a:p>
        </p:txBody>
      </p:sp>
      <p:sp>
        <p:nvSpPr>
          <p:cNvPr id="5" name="日付プレースホルダー 4"/>
          <p:cNvSpPr>
            <a:spLocks noGrp="1"/>
          </p:cNvSpPr>
          <p:nvPr>
            <p:ph type="dt" sz="half" idx="10"/>
          </p:nvPr>
        </p:nvSpPr>
        <p:spPr/>
        <p:txBody>
          <a:bodyPr/>
          <a:lstStyle/>
          <a:p>
            <a:r>
              <a:rPr kumimoji="1" lang="en-US" altLang="ja-JP"/>
              <a:t>2018/10/29</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System Proposal Presentation</a:t>
            </a:r>
            <a:endParaRPr kumimoji="1" lang="ja-JP" altLang="en-US"/>
          </a:p>
        </p:txBody>
      </p:sp>
      <p:sp>
        <p:nvSpPr>
          <p:cNvPr id="7" name="スライド番号プレースホルダー 6"/>
          <p:cNvSpPr>
            <a:spLocks noGrp="1"/>
          </p:cNvSpPr>
          <p:nvPr>
            <p:ph type="sldNum" sz="quarter" idx="12"/>
          </p:nvPr>
        </p:nvSpPr>
        <p:spPr/>
        <p:txBody>
          <a:bodyPr/>
          <a:lstStyle/>
          <a:p>
            <a:fld id="{A44FB6E5-4D1F-43F0-81F9-B854F7B086BA}" type="slidenum">
              <a:rPr kumimoji="1" lang="ja-JP" altLang="en-US" smtClean="0"/>
              <a:t>28</a:t>
            </a:fld>
            <a:endParaRPr kumimoji="1" lang="ja-JP" altLang="en-US"/>
          </a:p>
        </p:txBody>
      </p:sp>
      <p:sp>
        <p:nvSpPr>
          <p:cNvPr id="8" name="吹き出し: 角を丸めた四角形 7">
            <a:extLst>
              <a:ext uri="{FF2B5EF4-FFF2-40B4-BE49-F238E27FC236}">
                <a16:creationId xmlns:a16="http://schemas.microsoft.com/office/drawing/2014/main" id="{C5008D9D-C45F-4E40-9940-8218003C3403}"/>
              </a:ext>
            </a:extLst>
          </p:cNvPr>
          <p:cNvSpPr/>
          <p:nvPr/>
        </p:nvSpPr>
        <p:spPr>
          <a:xfrm>
            <a:off x="2931885" y="4003576"/>
            <a:ext cx="8056681" cy="2046333"/>
          </a:xfrm>
          <a:prstGeom prst="wedgeRoundRectCallout">
            <a:avLst>
              <a:gd name="adj1" fmla="val -28541"/>
              <a:gd name="adj2" fmla="val -76948"/>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2B4A5269-BD4D-4563-9FEE-671A47BE9281}"/>
              </a:ext>
            </a:extLst>
          </p:cNvPr>
          <p:cNvSpPr txBox="1">
            <a:spLocks/>
          </p:cNvSpPr>
          <p:nvPr/>
        </p:nvSpPr>
        <p:spPr>
          <a:xfrm>
            <a:off x="3155230" y="4295631"/>
            <a:ext cx="8920656" cy="1895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毎年、約</a:t>
            </a:r>
            <a:r>
              <a:rPr lang="en-US" altLang="ja-JP" dirty="0"/>
              <a:t>90</a:t>
            </a:r>
            <a:r>
              <a:rPr lang="ja-JP" altLang="en-US" dirty="0"/>
              <a:t>万人の子どもが生まれている</a:t>
            </a:r>
            <a:endParaRPr lang="en-US" altLang="ja-JP" dirty="0"/>
          </a:p>
          <a:p>
            <a:pPr lvl="1"/>
            <a:r>
              <a:rPr lang="ja-JP" altLang="en-US" dirty="0"/>
              <a:t>そのうち、</a:t>
            </a:r>
            <a:r>
              <a:rPr lang="en-US" altLang="ja-JP" dirty="0"/>
              <a:t>3</a:t>
            </a:r>
            <a:r>
              <a:rPr lang="ja-JP" altLang="en-US" dirty="0"/>
              <a:t>％の親 </a:t>
            </a:r>
            <a:r>
              <a:rPr lang="en-US" altLang="ja-JP" dirty="0"/>
              <a:t>(</a:t>
            </a:r>
            <a:r>
              <a:rPr lang="ja-JP" altLang="en-US" dirty="0"/>
              <a:t>約</a:t>
            </a:r>
            <a:r>
              <a:rPr lang="en-US" altLang="ja-JP" dirty="0"/>
              <a:t>2.7</a:t>
            </a:r>
            <a:r>
              <a:rPr lang="ja-JP" altLang="en-US" dirty="0"/>
              <a:t>万人</a:t>
            </a:r>
            <a:r>
              <a:rPr lang="en-US" altLang="ja-JP" dirty="0"/>
              <a:t>)</a:t>
            </a:r>
            <a:r>
              <a:rPr lang="ja-JP" altLang="en-US" dirty="0"/>
              <a:t> が購入すると仮定</a:t>
            </a:r>
            <a:endParaRPr lang="en-US" altLang="ja-JP" dirty="0"/>
          </a:p>
          <a:p>
            <a:pPr lvl="1"/>
            <a:r>
              <a:rPr lang="en-US" altLang="ja-JP" dirty="0"/>
              <a:t>4</a:t>
            </a:r>
            <a:r>
              <a:rPr lang="ja-JP" altLang="en-US" dirty="0"/>
              <a:t>年間販売するので </a:t>
            </a:r>
            <a:r>
              <a:rPr lang="en-US" altLang="ja-JP" dirty="0"/>
              <a:t>2.7</a:t>
            </a:r>
            <a:r>
              <a:rPr lang="ja-JP" altLang="en-US" dirty="0"/>
              <a:t>万人</a:t>
            </a:r>
            <a:r>
              <a:rPr lang="en-US" altLang="ja-JP" dirty="0"/>
              <a:t>×4</a:t>
            </a:r>
            <a:r>
              <a:rPr lang="ja-JP" altLang="en-US" dirty="0"/>
              <a:t>年≒</a:t>
            </a:r>
            <a:r>
              <a:rPr lang="en-US" altLang="ja-JP" dirty="0">
                <a:solidFill>
                  <a:srgbClr val="FF0000"/>
                </a:solidFill>
              </a:rPr>
              <a:t>110,000</a:t>
            </a:r>
            <a:r>
              <a:rPr lang="ja-JP" altLang="en-US" dirty="0">
                <a:solidFill>
                  <a:srgbClr val="FF0000"/>
                </a:solidFill>
              </a:rPr>
              <a:t>人</a:t>
            </a:r>
            <a:endParaRPr lang="en-US" altLang="ja-JP" dirty="0">
              <a:solidFill>
                <a:srgbClr val="FF0000"/>
              </a:solidFill>
            </a:endParaRPr>
          </a:p>
        </p:txBody>
      </p:sp>
    </p:spTree>
    <p:extLst>
      <p:ext uri="{BB962C8B-B14F-4D97-AF65-F5344CB8AC3E}">
        <p14:creationId xmlns:p14="http://schemas.microsoft.com/office/powerpoint/2010/main" val="21492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問題提起</a:t>
            </a:r>
            <a:r>
              <a:rPr lang="en-US" altLang="ja-JP" dirty="0"/>
              <a:t>2</a:t>
            </a:r>
            <a:r>
              <a:rPr kumimoji="1" lang="en-US" altLang="ja-JP" dirty="0"/>
              <a:t>/3</a:t>
            </a:r>
            <a:endParaRPr kumimoji="1" lang="ja-JP" altLang="en-US" dirty="0"/>
          </a:p>
        </p:txBody>
      </p:sp>
      <p:sp>
        <p:nvSpPr>
          <p:cNvPr id="3" name="コンテンツ プレースホルダー 2"/>
          <p:cNvSpPr>
            <a:spLocks noGrp="1"/>
          </p:cNvSpPr>
          <p:nvPr>
            <p:ph idx="1"/>
          </p:nvPr>
        </p:nvSpPr>
        <p:spPr>
          <a:xfrm>
            <a:off x="838199" y="1890978"/>
            <a:ext cx="10515600" cy="4356635"/>
          </a:xfrm>
        </p:spPr>
        <p:txBody>
          <a:bodyPr>
            <a:normAutofit/>
          </a:bodyPr>
          <a:lstStyle/>
          <a:p>
            <a:pPr marL="0" indent="0" algn="ctr">
              <a:buNone/>
            </a:pPr>
            <a:r>
              <a:rPr lang="ja-JP" altLang="en-US" sz="3600" dirty="0">
                <a:solidFill>
                  <a:schemeClr val="accent6">
                    <a:lumMod val="75000"/>
                  </a:schemeClr>
                </a:solidFill>
              </a:rPr>
              <a:t>保育所の不足</a:t>
            </a:r>
            <a:endParaRPr lang="en-US" altLang="ja-JP" sz="3600" dirty="0">
              <a:solidFill>
                <a:schemeClr val="accent6">
                  <a:lumMod val="75000"/>
                </a:schemeClr>
              </a:solidFill>
            </a:endParaRPr>
          </a:p>
          <a:p>
            <a:endParaRPr lang="en-US" altLang="ja-JP" sz="4000" dirty="0"/>
          </a:p>
          <a:p>
            <a:pPr marL="0" indent="0">
              <a:buNone/>
            </a:pPr>
            <a:endParaRPr lang="ja-JP" altLang="en-US" sz="3600" dirty="0"/>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a:t>2018/10/29</a:t>
            </a:r>
            <a:endParaRPr kumimoji="1" lang="ja-JP" altLang="en-US" dirty="0"/>
          </a:p>
        </p:txBody>
      </p:sp>
      <p:sp>
        <p:nvSpPr>
          <p:cNvPr id="5" name="フッター プレースホルダー 4"/>
          <p:cNvSpPr>
            <a:spLocks noGrp="1"/>
          </p:cNvSpPr>
          <p:nvPr>
            <p:ph type="ftr" sz="quarter" idx="11"/>
          </p:nvPr>
        </p:nvSpPr>
        <p:spPr/>
        <p:txBody>
          <a:bodyPr/>
          <a:lstStyle/>
          <a:p>
            <a:r>
              <a:rPr lang="en-US" altLang="ja-JP"/>
              <a:t>System Proposal Presentation</a:t>
            </a:r>
            <a:endParaRPr lang="ja-JP" altLang="en-US" dirty="0"/>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3</a:t>
            </a:fld>
            <a:endParaRPr kumimoji="1" lang="ja-JP" altLang="en-US"/>
          </a:p>
        </p:txBody>
      </p:sp>
      <p:sp>
        <p:nvSpPr>
          <p:cNvPr id="8" name="テキスト ボックス 7"/>
          <p:cNvSpPr txBox="1"/>
          <p:nvPr/>
        </p:nvSpPr>
        <p:spPr>
          <a:xfrm>
            <a:off x="5195555" y="4635349"/>
            <a:ext cx="1351721" cy="646331"/>
          </a:xfrm>
          <a:prstGeom prst="rect">
            <a:avLst/>
          </a:prstGeom>
          <a:noFill/>
        </p:spPr>
        <p:txBody>
          <a:bodyPr wrap="square" rtlCol="0">
            <a:spAutoFit/>
          </a:bodyPr>
          <a:lstStyle/>
          <a:p>
            <a:endParaRPr kumimoji="1" lang="ja-JP" altLang="en-US" sz="3600" dirty="0">
              <a:solidFill>
                <a:srgbClr val="FF0000"/>
              </a:solidFill>
            </a:endParaRPr>
          </a:p>
        </p:txBody>
      </p:sp>
      <p:grpSp>
        <p:nvGrpSpPr>
          <p:cNvPr id="13" name="グループ化 12">
            <a:extLst>
              <a:ext uri="{FF2B5EF4-FFF2-40B4-BE49-F238E27FC236}">
                <a16:creationId xmlns:a16="http://schemas.microsoft.com/office/drawing/2014/main" id="{3BF204CC-E193-47D5-ABD2-1A65708AB652}"/>
              </a:ext>
            </a:extLst>
          </p:cNvPr>
          <p:cNvGrpSpPr/>
          <p:nvPr/>
        </p:nvGrpSpPr>
        <p:grpSpPr>
          <a:xfrm>
            <a:off x="2235200" y="2523067"/>
            <a:ext cx="7704667" cy="4198010"/>
            <a:chOff x="2235200" y="2523067"/>
            <a:chExt cx="7704667" cy="4198010"/>
          </a:xfrm>
        </p:grpSpPr>
        <p:pic>
          <p:nvPicPr>
            <p:cNvPr id="11" name="図 10">
              <a:extLst>
                <a:ext uri="{FF2B5EF4-FFF2-40B4-BE49-F238E27FC236}">
                  <a16:creationId xmlns:a16="http://schemas.microsoft.com/office/drawing/2014/main" id="{6628F454-750F-4B2B-8776-3C3DC5A95692}"/>
                </a:ext>
              </a:extLst>
            </p:cNvPr>
            <p:cNvPicPr>
              <a:picLocks noChangeAspect="1"/>
            </p:cNvPicPr>
            <p:nvPr/>
          </p:nvPicPr>
          <p:blipFill rotWithShape="1">
            <a:blip r:embed="rId3">
              <a:extLst>
                <a:ext uri="{28A0092B-C50C-407E-A947-70E740481C1C}">
                  <a14:useLocalDpi xmlns:a14="http://schemas.microsoft.com/office/drawing/2010/main" val="0"/>
                </a:ext>
              </a:extLst>
            </a:blip>
            <a:srcRect l="-33" t="486" r="185" b="-206"/>
            <a:stretch/>
          </p:blipFill>
          <p:spPr>
            <a:xfrm>
              <a:off x="2235200" y="2523067"/>
              <a:ext cx="7704667" cy="4198010"/>
            </a:xfrm>
            <a:prstGeom prst="rect">
              <a:avLst/>
            </a:prstGeom>
          </p:spPr>
        </p:pic>
        <p:sp>
          <p:nvSpPr>
            <p:cNvPr id="7" name="円/楕円 6"/>
            <p:cNvSpPr/>
            <p:nvPr/>
          </p:nvSpPr>
          <p:spPr>
            <a:xfrm>
              <a:off x="3043530" y="5310255"/>
              <a:ext cx="901994" cy="1120126"/>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8408467" y="2879639"/>
              <a:ext cx="901994" cy="1120126"/>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3043530" y="4176356"/>
              <a:ext cx="901994" cy="452816"/>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8408467" y="4176356"/>
              <a:ext cx="901994" cy="452816"/>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26382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38CBE-1883-456C-9B9B-A978C7A508D6}"/>
              </a:ext>
            </a:extLst>
          </p:cNvPr>
          <p:cNvSpPr>
            <a:spLocks noGrp="1"/>
          </p:cNvSpPr>
          <p:nvPr>
            <p:ph type="title"/>
          </p:nvPr>
        </p:nvSpPr>
        <p:spPr/>
        <p:txBody>
          <a:bodyPr/>
          <a:lstStyle/>
          <a:p>
            <a:r>
              <a:rPr lang="ja-JP" altLang="en-US" dirty="0"/>
              <a:t>問題提起</a:t>
            </a:r>
            <a:r>
              <a:rPr lang="en-US" altLang="ja-JP" dirty="0"/>
              <a:t>3/3</a:t>
            </a:r>
            <a:endParaRPr kumimoji="1" lang="ja-JP" altLang="en-US" dirty="0"/>
          </a:p>
        </p:txBody>
      </p:sp>
      <p:sp>
        <p:nvSpPr>
          <p:cNvPr id="3" name="コンテンツ プレースホルダー 2">
            <a:extLst>
              <a:ext uri="{FF2B5EF4-FFF2-40B4-BE49-F238E27FC236}">
                <a16:creationId xmlns:a16="http://schemas.microsoft.com/office/drawing/2014/main" id="{1A244325-ABDB-46B9-8BC1-94CCEB803AC9}"/>
              </a:ext>
            </a:extLst>
          </p:cNvPr>
          <p:cNvSpPr>
            <a:spLocks noGrp="1"/>
          </p:cNvSpPr>
          <p:nvPr>
            <p:ph idx="1"/>
          </p:nvPr>
        </p:nvSpPr>
        <p:spPr>
          <a:xfrm>
            <a:off x="838199" y="1893660"/>
            <a:ext cx="10515600" cy="4827417"/>
          </a:xfrm>
        </p:spPr>
        <p:txBody>
          <a:bodyPr>
            <a:normAutofit/>
          </a:bodyPr>
          <a:lstStyle/>
          <a:p>
            <a:pPr marL="0" lvl="0" indent="0" algn="ctr">
              <a:buNone/>
            </a:pPr>
            <a:r>
              <a:rPr lang="ja-JP" altLang="en-US" sz="3600" dirty="0">
                <a:solidFill>
                  <a:srgbClr val="70AD47">
                    <a:lumMod val="75000"/>
                  </a:srgbClr>
                </a:solidFill>
              </a:rPr>
              <a:t>親同士の交流時間の減少</a:t>
            </a:r>
            <a:endParaRPr lang="en-US" altLang="ja-JP" dirty="0"/>
          </a:p>
          <a:p>
            <a:pPr lvl="2"/>
            <a:endParaRPr lang="en-US" altLang="ja-JP" dirty="0"/>
          </a:p>
          <a:p>
            <a:r>
              <a:rPr lang="en-US" altLang="ja-JP" dirty="0"/>
              <a:t>2014</a:t>
            </a:r>
            <a:r>
              <a:rPr lang="ja-JP" altLang="en-US" dirty="0"/>
              <a:t>年度調査</a:t>
            </a:r>
            <a:endParaRPr lang="en-US" altLang="ja-JP" dirty="0"/>
          </a:p>
          <a:p>
            <a:pPr lvl="1"/>
            <a:r>
              <a:rPr lang="ja-JP" altLang="en-US" sz="2800" dirty="0"/>
              <a:t>仲のいいママ友の人数：平均</a:t>
            </a:r>
            <a:r>
              <a:rPr lang="en-US" altLang="ja-JP" sz="2800" dirty="0"/>
              <a:t>2.3</a:t>
            </a:r>
            <a:r>
              <a:rPr lang="ja-JP" altLang="en-US" sz="2800" dirty="0"/>
              <a:t>人</a:t>
            </a:r>
            <a:endParaRPr lang="en-US" altLang="ja-JP" sz="2800" dirty="0"/>
          </a:p>
          <a:p>
            <a:pPr lvl="1"/>
            <a:r>
              <a:rPr lang="en-US" altLang="ja-JP" sz="2800" dirty="0"/>
              <a:t>0</a:t>
            </a:r>
            <a:r>
              <a:rPr lang="ja-JP" altLang="en-US" sz="2800" dirty="0"/>
              <a:t>人が</a:t>
            </a:r>
            <a:r>
              <a:rPr lang="en-US" altLang="ja-JP" sz="2800" dirty="0"/>
              <a:t>39.9</a:t>
            </a:r>
            <a:r>
              <a:rPr lang="ja-JP" altLang="en-US" sz="2800" dirty="0"/>
              <a:t>％</a:t>
            </a:r>
            <a:endParaRPr lang="en-US" altLang="ja-JP" sz="2800" dirty="0"/>
          </a:p>
          <a:p>
            <a:pPr lvl="1"/>
            <a:endParaRPr lang="en-US" altLang="ja-JP" dirty="0"/>
          </a:p>
          <a:p>
            <a:r>
              <a:rPr lang="en-US" altLang="ja-JP" dirty="0"/>
              <a:t>2017</a:t>
            </a:r>
            <a:r>
              <a:rPr lang="ja-JP" altLang="en-US" dirty="0"/>
              <a:t>年度調査</a:t>
            </a:r>
            <a:endParaRPr lang="en-US" altLang="ja-JP" dirty="0"/>
          </a:p>
          <a:p>
            <a:pPr lvl="1"/>
            <a:r>
              <a:rPr lang="ja-JP" altLang="en-US" sz="2800" dirty="0"/>
              <a:t>仲のいいママ友の人数：平均</a:t>
            </a:r>
            <a:r>
              <a:rPr lang="en-US" altLang="ja-JP" sz="2800" dirty="0"/>
              <a:t>1.2</a:t>
            </a:r>
            <a:r>
              <a:rPr lang="ja-JP" altLang="en-US" sz="2800" dirty="0"/>
              <a:t>人</a:t>
            </a:r>
            <a:endParaRPr lang="en-US" altLang="ja-JP" sz="2800" dirty="0"/>
          </a:p>
          <a:p>
            <a:pPr lvl="1"/>
            <a:r>
              <a:rPr lang="en-US" altLang="ja-JP" sz="2800" dirty="0"/>
              <a:t>0</a:t>
            </a:r>
            <a:r>
              <a:rPr lang="ja-JP" altLang="en-US" sz="2800" dirty="0"/>
              <a:t>人が</a:t>
            </a:r>
            <a:r>
              <a:rPr lang="en-US" altLang="ja-JP" sz="2800" dirty="0"/>
              <a:t>56.7</a:t>
            </a:r>
            <a:r>
              <a:rPr lang="ja-JP" altLang="en-US" sz="2800" dirty="0"/>
              <a:t>％</a:t>
            </a:r>
            <a:endParaRPr lang="en-US" altLang="ja-JP" sz="2800" dirty="0"/>
          </a:p>
          <a:p>
            <a:pPr marL="457200" lvl="1" indent="0" algn="r">
              <a:buNone/>
            </a:pPr>
            <a:r>
              <a:rPr lang="en-US" altLang="ja-JP" sz="1800" dirty="0"/>
              <a:t>(</a:t>
            </a:r>
            <a:r>
              <a:rPr lang="ja-JP" altLang="en-US" sz="1800" dirty="0"/>
              <a:t>参考：日本のママ白書</a:t>
            </a:r>
            <a:r>
              <a:rPr lang="en-US" altLang="ja-JP" sz="1800" dirty="0"/>
              <a:t>)</a:t>
            </a:r>
          </a:p>
          <a:p>
            <a:pPr lvl="1" algn="r"/>
            <a:endParaRPr lang="en-US" altLang="ja-JP" sz="2800" dirty="0"/>
          </a:p>
        </p:txBody>
      </p:sp>
      <p:sp>
        <p:nvSpPr>
          <p:cNvPr id="4" name="日付プレースホルダー 3">
            <a:extLst>
              <a:ext uri="{FF2B5EF4-FFF2-40B4-BE49-F238E27FC236}">
                <a16:creationId xmlns:a16="http://schemas.microsoft.com/office/drawing/2014/main" id="{32B15D3A-2C4B-4BA7-BE6F-9740934898BE}"/>
              </a:ext>
            </a:extLst>
          </p:cNvPr>
          <p:cNvSpPr>
            <a:spLocks noGrp="1"/>
          </p:cNvSpPr>
          <p:nvPr>
            <p:ph type="dt" sz="half" idx="10"/>
          </p:nvPr>
        </p:nvSpPr>
        <p:spPr/>
        <p:txBody>
          <a:bodyPr/>
          <a:lstStyle/>
          <a:p>
            <a:r>
              <a:rPr kumimoji="1" lang="en-US" altLang="ja-JP"/>
              <a:t>2018/10/29</a:t>
            </a:r>
            <a:endParaRPr kumimoji="1" lang="ja-JP" altLang="en-US" dirty="0"/>
          </a:p>
        </p:txBody>
      </p:sp>
      <p:sp>
        <p:nvSpPr>
          <p:cNvPr id="5" name="フッター プレースホルダー 4">
            <a:extLst>
              <a:ext uri="{FF2B5EF4-FFF2-40B4-BE49-F238E27FC236}">
                <a16:creationId xmlns:a16="http://schemas.microsoft.com/office/drawing/2014/main" id="{FCB018DC-5295-43C9-B133-460091526A12}"/>
              </a:ext>
            </a:extLst>
          </p:cNvPr>
          <p:cNvSpPr>
            <a:spLocks noGrp="1"/>
          </p:cNvSpPr>
          <p:nvPr>
            <p:ph type="ftr" sz="quarter" idx="11"/>
          </p:nvPr>
        </p:nvSpPr>
        <p:spPr/>
        <p:txBody>
          <a:bodyPr/>
          <a:lstStyle/>
          <a:p>
            <a:r>
              <a:rPr lang="en-US" altLang="ja-JP"/>
              <a:t>System Proposal Presentation</a:t>
            </a:r>
            <a:endParaRPr lang="ja-JP" altLang="en-US" dirty="0"/>
          </a:p>
        </p:txBody>
      </p:sp>
      <p:sp>
        <p:nvSpPr>
          <p:cNvPr id="6" name="スライド番号プレースホルダー 5">
            <a:extLst>
              <a:ext uri="{FF2B5EF4-FFF2-40B4-BE49-F238E27FC236}">
                <a16:creationId xmlns:a16="http://schemas.microsoft.com/office/drawing/2014/main" id="{31B8A7EB-EB45-4338-810B-DE22F1AD76D4}"/>
              </a:ext>
            </a:extLst>
          </p:cNvPr>
          <p:cNvSpPr>
            <a:spLocks noGrp="1"/>
          </p:cNvSpPr>
          <p:nvPr>
            <p:ph type="sldNum" sz="quarter" idx="12"/>
          </p:nvPr>
        </p:nvSpPr>
        <p:spPr/>
        <p:txBody>
          <a:bodyPr/>
          <a:lstStyle/>
          <a:p>
            <a:fld id="{A44FB6E5-4D1F-43F0-81F9-B854F7B086BA}" type="slidenum">
              <a:rPr kumimoji="1" lang="ja-JP" altLang="en-US" smtClean="0"/>
              <a:t>4</a:t>
            </a:fld>
            <a:endParaRPr kumimoji="1" lang="ja-JP" altLang="en-US"/>
          </a:p>
        </p:txBody>
      </p:sp>
    </p:spTree>
    <p:extLst>
      <p:ext uri="{BB962C8B-B14F-4D97-AF65-F5344CB8AC3E}">
        <p14:creationId xmlns:p14="http://schemas.microsoft.com/office/powerpoint/2010/main" val="93118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a:t>
            </a:r>
            <a:endParaRPr kumimoji="1" lang="ja-JP" altLang="en-US" dirty="0"/>
          </a:p>
        </p:txBody>
      </p:sp>
      <p:sp>
        <p:nvSpPr>
          <p:cNvPr id="3" name="コンテンツ プレースホルダー 2"/>
          <p:cNvSpPr>
            <a:spLocks noGrp="1"/>
          </p:cNvSpPr>
          <p:nvPr>
            <p:ph idx="1"/>
          </p:nvPr>
        </p:nvSpPr>
        <p:spPr/>
        <p:txBody>
          <a:bodyPr>
            <a:normAutofit/>
          </a:bodyPr>
          <a:lstStyle/>
          <a:p>
            <a:endParaRPr lang="en-US" altLang="ja-JP" sz="3600" dirty="0"/>
          </a:p>
          <a:p>
            <a:r>
              <a:rPr lang="ja-JP" altLang="en-US" dirty="0"/>
              <a:t>親のプライベートな時間の不足</a:t>
            </a:r>
            <a:endParaRPr lang="en-US" altLang="ja-JP" dirty="0"/>
          </a:p>
          <a:p>
            <a:endParaRPr lang="en-US" altLang="ja-JP" dirty="0"/>
          </a:p>
          <a:p>
            <a:r>
              <a:rPr lang="ja-JP" altLang="en-US" dirty="0"/>
              <a:t>親同士のコミュニケーションの減少</a:t>
            </a:r>
            <a:endParaRPr lang="en-US" altLang="ja-JP" dirty="0"/>
          </a:p>
        </p:txBody>
      </p:sp>
      <p:sp>
        <p:nvSpPr>
          <p:cNvPr id="4" name="日付プレースホルダー 3"/>
          <p:cNvSpPr>
            <a:spLocks noGrp="1"/>
          </p:cNvSpPr>
          <p:nvPr>
            <p:ph type="dt" sz="half" idx="10"/>
          </p:nvPr>
        </p:nvSpPr>
        <p:spPr/>
        <p:txBody>
          <a:bodyPr/>
          <a:lstStyle/>
          <a:p>
            <a:r>
              <a:rPr kumimoji="1" lang="en-US" altLang="ja-JP"/>
              <a:t>2018/10/29</a:t>
            </a:r>
            <a:endParaRPr kumimoji="1" lang="ja-JP" altLang="en-US" dirty="0"/>
          </a:p>
        </p:txBody>
      </p:sp>
      <p:sp>
        <p:nvSpPr>
          <p:cNvPr id="5" name="フッター プレースホルダー 4"/>
          <p:cNvSpPr>
            <a:spLocks noGrp="1"/>
          </p:cNvSpPr>
          <p:nvPr>
            <p:ph type="ftr" sz="quarter" idx="11"/>
          </p:nvPr>
        </p:nvSpPr>
        <p:spPr/>
        <p:txBody>
          <a:bodyPr/>
          <a:lstStyle/>
          <a:p>
            <a:r>
              <a:rPr lang="en-US" altLang="ja-JP"/>
              <a:t>System Proposal Presentation</a:t>
            </a:r>
            <a:endParaRPr lang="ja-JP" altLang="en-US" dirty="0"/>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5</a:t>
            </a:fld>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7412" y="3846821"/>
            <a:ext cx="2236666" cy="2603673"/>
          </a:xfrm>
          <a:prstGeom prst="rect">
            <a:avLst/>
          </a:prstGeom>
        </p:spPr>
      </p:pic>
    </p:spTree>
    <p:extLst>
      <p:ext uri="{BB962C8B-B14F-4D97-AF65-F5344CB8AC3E}">
        <p14:creationId xmlns:p14="http://schemas.microsoft.com/office/powerpoint/2010/main" val="636637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E388FA-E589-4072-B899-F12AEAF49FF2}"/>
              </a:ext>
            </a:extLst>
          </p:cNvPr>
          <p:cNvSpPr>
            <a:spLocks noGrp="1"/>
          </p:cNvSpPr>
          <p:nvPr>
            <p:ph type="title"/>
          </p:nvPr>
        </p:nvSpPr>
        <p:spPr/>
        <p:txBody>
          <a:bodyPr/>
          <a:lstStyle/>
          <a:p>
            <a:r>
              <a:rPr lang="ja-JP" altLang="en-US" dirty="0"/>
              <a:t>課題の解決方法</a:t>
            </a:r>
            <a:endParaRPr kumimoji="1" lang="ja-JP" altLang="en-US" dirty="0"/>
          </a:p>
        </p:txBody>
      </p:sp>
      <p:sp>
        <p:nvSpPr>
          <p:cNvPr id="3" name="コンテンツ プレースホルダー 2">
            <a:extLst>
              <a:ext uri="{FF2B5EF4-FFF2-40B4-BE49-F238E27FC236}">
                <a16:creationId xmlns:a16="http://schemas.microsoft.com/office/drawing/2014/main" id="{9A052E8A-1137-4386-B015-ED672B3241F6}"/>
              </a:ext>
            </a:extLst>
          </p:cNvPr>
          <p:cNvSpPr>
            <a:spLocks noGrp="1"/>
          </p:cNvSpPr>
          <p:nvPr>
            <p:ph idx="1"/>
          </p:nvPr>
        </p:nvSpPr>
        <p:spPr>
          <a:xfrm>
            <a:off x="838199" y="1893660"/>
            <a:ext cx="10515600" cy="4356635"/>
          </a:xfrm>
        </p:spPr>
        <p:txBody>
          <a:bodyPr/>
          <a:lstStyle/>
          <a:p>
            <a:endParaRPr lang="en-US" altLang="ja-JP" sz="3600" dirty="0"/>
          </a:p>
          <a:p>
            <a:r>
              <a:rPr lang="ja-JP" altLang="en-US" dirty="0"/>
              <a:t>親のプライベートな時間を作るための知育ゲーム</a:t>
            </a:r>
          </a:p>
          <a:p>
            <a:endParaRPr lang="en-US" altLang="ja-JP" dirty="0"/>
          </a:p>
          <a:p>
            <a:r>
              <a:rPr lang="ja-JP" altLang="en-US" dirty="0"/>
              <a:t>利用者のスマートフォンを利用した親同士の交流支援</a:t>
            </a:r>
            <a:endParaRPr lang="en-US" altLang="ja-JP" dirty="0"/>
          </a:p>
          <a:p>
            <a:endParaRPr kumimoji="1" lang="ja-JP" altLang="en-US" dirty="0"/>
          </a:p>
        </p:txBody>
      </p:sp>
      <p:sp>
        <p:nvSpPr>
          <p:cNvPr id="4" name="日付プレースホルダー 3">
            <a:extLst>
              <a:ext uri="{FF2B5EF4-FFF2-40B4-BE49-F238E27FC236}">
                <a16:creationId xmlns:a16="http://schemas.microsoft.com/office/drawing/2014/main" id="{25286D9B-245A-4BCB-ABAF-346746F4A8B5}"/>
              </a:ext>
            </a:extLst>
          </p:cNvPr>
          <p:cNvSpPr>
            <a:spLocks noGrp="1"/>
          </p:cNvSpPr>
          <p:nvPr>
            <p:ph type="dt" sz="half" idx="10"/>
          </p:nvPr>
        </p:nvSpPr>
        <p:spPr/>
        <p:txBody>
          <a:bodyPr/>
          <a:lstStyle/>
          <a:p>
            <a:r>
              <a:rPr kumimoji="1" lang="en-US" altLang="ja-JP"/>
              <a:t>2018/10/29</a:t>
            </a:r>
            <a:endParaRPr kumimoji="1" lang="ja-JP" altLang="en-US" dirty="0"/>
          </a:p>
        </p:txBody>
      </p:sp>
      <p:sp>
        <p:nvSpPr>
          <p:cNvPr id="5" name="フッター プレースホルダー 4">
            <a:extLst>
              <a:ext uri="{FF2B5EF4-FFF2-40B4-BE49-F238E27FC236}">
                <a16:creationId xmlns:a16="http://schemas.microsoft.com/office/drawing/2014/main" id="{79FC07CF-B92F-4B7A-AABC-15B5FDA2A719}"/>
              </a:ext>
            </a:extLst>
          </p:cNvPr>
          <p:cNvSpPr>
            <a:spLocks noGrp="1"/>
          </p:cNvSpPr>
          <p:nvPr>
            <p:ph type="ftr" sz="quarter" idx="11"/>
          </p:nvPr>
        </p:nvSpPr>
        <p:spPr/>
        <p:txBody>
          <a:bodyPr/>
          <a:lstStyle/>
          <a:p>
            <a:r>
              <a:rPr lang="en-US" altLang="ja-JP"/>
              <a:t>System Proposal Presentation</a:t>
            </a:r>
            <a:endParaRPr lang="ja-JP" altLang="en-US" dirty="0"/>
          </a:p>
        </p:txBody>
      </p:sp>
      <p:sp>
        <p:nvSpPr>
          <p:cNvPr id="6" name="スライド番号プレースホルダー 5">
            <a:extLst>
              <a:ext uri="{FF2B5EF4-FFF2-40B4-BE49-F238E27FC236}">
                <a16:creationId xmlns:a16="http://schemas.microsoft.com/office/drawing/2014/main" id="{9B8205CD-9599-47D4-9BDD-78EDDEB5D40C}"/>
              </a:ext>
            </a:extLst>
          </p:cNvPr>
          <p:cNvSpPr>
            <a:spLocks noGrp="1"/>
          </p:cNvSpPr>
          <p:nvPr>
            <p:ph type="sldNum" sz="quarter" idx="12"/>
          </p:nvPr>
        </p:nvSpPr>
        <p:spPr/>
        <p:txBody>
          <a:bodyPr/>
          <a:lstStyle/>
          <a:p>
            <a:fld id="{A44FB6E5-4D1F-43F0-81F9-B854F7B086BA}" type="slidenum">
              <a:rPr kumimoji="1" lang="ja-JP" altLang="en-US" smtClean="0"/>
              <a:t>6</a:t>
            </a:fld>
            <a:endParaRPr kumimoji="1" lang="ja-JP" altLang="en-US"/>
          </a:p>
        </p:txBody>
      </p:sp>
      <p:pic>
        <p:nvPicPr>
          <p:cNvPr id="7" name="図 6">
            <a:extLst>
              <a:ext uri="{FF2B5EF4-FFF2-40B4-BE49-F238E27FC236}">
                <a16:creationId xmlns:a16="http://schemas.microsoft.com/office/drawing/2014/main" id="{63FEAB0A-86FE-4BCF-B9C3-0A3DA0180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243" y="4176055"/>
            <a:ext cx="2351043" cy="2362857"/>
          </a:xfrm>
          <a:prstGeom prst="rect">
            <a:avLst/>
          </a:prstGeom>
        </p:spPr>
      </p:pic>
    </p:spTree>
    <p:extLst>
      <p:ext uri="{BB962C8B-B14F-4D97-AF65-F5344CB8AC3E}">
        <p14:creationId xmlns:p14="http://schemas.microsoft.com/office/powerpoint/2010/main" val="332719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909C89-EBD0-44AD-8EFF-F15D9F51C8E6}"/>
              </a:ext>
            </a:extLst>
          </p:cNvPr>
          <p:cNvSpPr>
            <a:spLocks noGrp="1"/>
          </p:cNvSpPr>
          <p:nvPr>
            <p:ph type="title"/>
          </p:nvPr>
        </p:nvSpPr>
        <p:spPr/>
        <p:txBody>
          <a:bodyPr/>
          <a:lstStyle/>
          <a:p>
            <a:r>
              <a:rPr lang="ja-JP" altLang="en-US" dirty="0"/>
              <a:t>親の空き時間を作るための知育ゲーム</a:t>
            </a:r>
            <a:endParaRPr kumimoji="1" lang="ja-JP" altLang="en-US" dirty="0"/>
          </a:p>
        </p:txBody>
      </p:sp>
      <p:sp>
        <p:nvSpPr>
          <p:cNvPr id="3" name="コンテンツ プレースホルダー 2">
            <a:extLst>
              <a:ext uri="{FF2B5EF4-FFF2-40B4-BE49-F238E27FC236}">
                <a16:creationId xmlns:a16="http://schemas.microsoft.com/office/drawing/2014/main" id="{BB5F0083-5A8D-43EC-9AED-AC6B825E1C2E}"/>
              </a:ext>
            </a:extLst>
          </p:cNvPr>
          <p:cNvSpPr>
            <a:spLocks noGrp="1"/>
          </p:cNvSpPr>
          <p:nvPr>
            <p:ph idx="1"/>
          </p:nvPr>
        </p:nvSpPr>
        <p:spPr>
          <a:xfrm>
            <a:off x="838199" y="1946687"/>
            <a:ext cx="10833101" cy="4356635"/>
          </a:xfrm>
        </p:spPr>
        <p:txBody>
          <a:bodyPr/>
          <a:lstStyle/>
          <a:p>
            <a:endParaRPr lang="en-US" altLang="ja-JP" dirty="0"/>
          </a:p>
          <a:p>
            <a:r>
              <a:rPr lang="ja-JP" altLang="en-US" dirty="0"/>
              <a:t>親子交流・知育を行える場を提供</a:t>
            </a:r>
            <a:endParaRPr lang="en-US" altLang="ja-JP" dirty="0"/>
          </a:p>
          <a:p>
            <a:pPr marL="685800" lvl="2">
              <a:spcBef>
                <a:spcPts val="1000"/>
              </a:spcBef>
            </a:pPr>
            <a:endParaRPr lang="en-US" altLang="ja-JP" sz="2800" dirty="0"/>
          </a:p>
          <a:p>
            <a:pPr marL="685800" lvl="2">
              <a:spcBef>
                <a:spcPts val="1000"/>
              </a:spcBef>
            </a:pPr>
            <a:r>
              <a:rPr lang="ja-JP" altLang="en-US" sz="2800" dirty="0"/>
              <a:t>共働きなどのプライベートな時間が少ない親の育児負担を軽減</a:t>
            </a:r>
            <a:endParaRPr lang="en-US" altLang="ja-JP" sz="2400" dirty="0"/>
          </a:p>
          <a:p>
            <a:pPr marL="1143000" lvl="3">
              <a:spcBef>
                <a:spcPts val="1000"/>
              </a:spcBef>
            </a:pPr>
            <a:r>
              <a:rPr lang="ja-JP" altLang="en-US" sz="2400" dirty="0"/>
              <a:t>開発者側が幼児の知育をサポート</a:t>
            </a:r>
            <a:endParaRPr lang="en-US" altLang="ja-JP" sz="2400" dirty="0"/>
          </a:p>
          <a:p>
            <a:pPr marL="1143000" lvl="3">
              <a:spcBef>
                <a:spcPts val="1000"/>
              </a:spcBef>
            </a:pPr>
            <a:endParaRPr lang="en-US" altLang="ja-JP" sz="2400" dirty="0"/>
          </a:p>
          <a:p>
            <a:pPr marL="685800" lvl="2">
              <a:spcBef>
                <a:spcPts val="1000"/>
              </a:spcBef>
            </a:pPr>
            <a:r>
              <a:rPr lang="ja-JP" altLang="en-US" sz="2800" dirty="0"/>
              <a:t>親子のコミュニケーション手段の一つとして</a:t>
            </a:r>
            <a:endParaRPr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F0C51B33-9E06-4725-9C86-3A0C1A59F1AB}"/>
              </a:ext>
            </a:extLst>
          </p:cNvPr>
          <p:cNvSpPr>
            <a:spLocks noGrp="1"/>
          </p:cNvSpPr>
          <p:nvPr>
            <p:ph type="dt" sz="half" idx="10"/>
          </p:nvPr>
        </p:nvSpPr>
        <p:spPr/>
        <p:txBody>
          <a:bodyPr/>
          <a:lstStyle/>
          <a:p>
            <a:r>
              <a:rPr kumimoji="1" lang="en-US" altLang="ja-JP"/>
              <a:t>2018/10/29</a:t>
            </a:r>
            <a:endParaRPr kumimoji="1" lang="ja-JP" altLang="en-US" dirty="0"/>
          </a:p>
        </p:txBody>
      </p:sp>
      <p:sp>
        <p:nvSpPr>
          <p:cNvPr id="5" name="フッター プレースホルダー 4">
            <a:extLst>
              <a:ext uri="{FF2B5EF4-FFF2-40B4-BE49-F238E27FC236}">
                <a16:creationId xmlns:a16="http://schemas.microsoft.com/office/drawing/2014/main" id="{23654D32-5579-48DD-9911-9C0EFA4023CF}"/>
              </a:ext>
            </a:extLst>
          </p:cNvPr>
          <p:cNvSpPr>
            <a:spLocks noGrp="1"/>
          </p:cNvSpPr>
          <p:nvPr>
            <p:ph type="ftr" sz="quarter" idx="11"/>
          </p:nvPr>
        </p:nvSpPr>
        <p:spPr/>
        <p:txBody>
          <a:bodyPr/>
          <a:lstStyle/>
          <a:p>
            <a:r>
              <a:rPr lang="en-US" altLang="ja-JP"/>
              <a:t>System Proposal Presentation</a:t>
            </a:r>
            <a:endParaRPr lang="ja-JP" altLang="en-US" dirty="0"/>
          </a:p>
        </p:txBody>
      </p:sp>
      <p:sp>
        <p:nvSpPr>
          <p:cNvPr id="6" name="スライド番号プレースホルダー 5">
            <a:extLst>
              <a:ext uri="{FF2B5EF4-FFF2-40B4-BE49-F238E27FC236}">
                <a16:creationId xmlns:a16="http://schemas.microsoft.com/office/drawing/2014/main" id="{B0E9D38F-B00D-4D21-9298-08D057F5B026}"/>
              </a:ext>
            </a:extLst>
          </p:cNvPr>
          <p:cNvSpPr>
            <a:spLocks noGrp="1"/>
          </p:cNvSpPr>
          <p:nvPr>
            <p:ph type="sldNum" sz="quarter" idx="12"/>
          </p:nvPr>
        </p:nvSpPr>
        <p:spPr/>
        <p:txBody>
          <a:bodyPr/>
          <a:lstStyle/>
          <a:p>
            <a:fld id="{A44FB6E5-4D1F-43F0-81F9-B854F7B086BA}" type="slidenum">
              <a:rPr kumimoji="1" lang="ja-JP" altLang="en-US" smtClean="0"/>
              <a:t>7</a:t>
            </a:fld>
            <a:endParaRPr kumimoji="1" lang="ja-JP" altLang="en-US"/>
          </a:p>
        </p:txBody>
      </p:sp>
    </p:spTree>
    <p:extLst>
      <p:ext uri="{BB962C8B-B14F-4D97-AF65-F5344CB8AC3E}">
        <p14:creationId xmlns:p14="http://schemas.microsoft.com/office/powerpoint/2010/main" val="179328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E388FA-E589-4072-B899-F12AEAF49FF2}"/>
              </a:ext>
            </a:extLst>
          </p:cNvPr>
          <p:cNvSpPr>
            <a:spLocks noGrp="1"/>
          </p:cNvSpPr>
          <p:nvPr>
            <p:ph type="title"/>
          </p:nvPr>
        </p:nvSpPr>
        <p:spPr>
          <a:xfrm>
            <a:off x="628648" y="568097"/>
            <a:ext cx="10934701" cy="1325563"/>
          </a:xfrm>
        </p:spPr>
        <p:txBody>
          <a:bodyPr/>
          <a:lstStyle/>
          <a:p>
            <a:r>
              <a:rPr lang="ja-JP" altLang="en-US" dirty="0"/>
              <a:t>スマートフォンを用いた親同士の交流支援</a:t>
            </a:r>
            <a:endParaRPr kumimoji="1" lang="ja-JP" altLang="en-US" dirty="0"/>
          </a:p>
        </p:txBody>
      </p:sp>
      <p:sp>
        <p:nvSpPr>
          <p:cNvPr id="4" name="日付プレースホルダー 3">
            <a:extLst>
              <a:ext uri="{FF2B5EF4-FFF2-40B4-BE49-F238E27FC236}">
                <a16:creationId xmlns:a16="http://schemas.microsoft.com/office/drawing/2014/main" id="{25286D9B-245A-4BCB-ABAF-346746F4A8B5}"/>
              </a:ext>
            </a:extLst>
          </p:cNvPr>
          <p:cNvSpPr>
            <a:spLocks noGrp="1"/>
          </p:cNvSpPr>
          <p:nvPr>
            <p:ph type="dt" sz="half" idx="10"/>
          </p:nvPr>
        </p:nvSpPr>
        <p:spPr/>
        <p:txBody>
          <a:bodyPr/>
          <a:lstStyle/>
          <a:p>
            <a:r>
              <a:rPr kumimoji="1" lang="en-US" altLang="ja-JP"/>
              <a:t>2018/10/29</a:t>
            </a:r>
            <a:endParaRPr kumimoji="1" lang="ja-JP" altLang="en-US" dirty="0"/>
          </a:p>
        </p:txBody>
      </p:sp>
      <p:sp>
        <p:nvSpPr>
          <p:cNvPr id="5" name="フッター プレースホルダー 4">
            <a:extLst>
              <a:ext uri="{FF2B5EF4-FFF2-40B4-BE49-F238E27FC236}">
                <a16:creationId xmlns:a16="http://schemas.microsoft.com/office/drawing/2014/main" id="{79FC07CF-B92F-4B7A-AABC-15B5FDA2A719}"/>
              </a:ext>
            </a:extLst>
          </p:cNvPr>
          <p:cNvSpPr>
            <a:spLocks noGrp="1"/>
          </p:cNvSpPr>
          <p:nvPr>
            <p:ph type="ftr" sz="quarter" idx="11"/>
          </p:nvPr>
        </p:nvSpPr>
        <p:spPr/>
        <p:txBody>
          <a:bodyPr/>
          <a:lstStyle/>
          <a:p>
            <a:r>
              <a:rPr lang="en-US" altLang="ja-JP"/>
              <a:t>System Proposal Presentation</a:t>
            </a:r>
            <a:endParaRPr lang="ja-JP" altLang="en-US" dirty="0"/>
          </a:p>
        </p:txBody>
      </p:sp>
      <p:sp>
        <p:nvSpPr>
          <p:cNvPr id="6" name="スライド番号プレースホルダー 5">
            <a:extLst>
              <a:ext uri="{FF2B5EF4-FFF2-40B4-BE49-F238E27FC236}">
                <a16:creationId xmlns:a16="http://schemas.microsoft.com/office/drawing/2014/main" id="{9B8205CD-9599-47D4-9BDD-78EDDEB5D40C}"/>
              </a:ext>
            </a:extLst>
          </p:cNvPr>
          <p:cNvSpPr>
            <a:spLocks noGrp="1"/>
          </p:cNvSpPr>
          <p:nvPr>
            <p:ph type="sldNum" sz="quarter" idx="12"/>
          </p:nvPr>
        </p:nvSpPr>
        <p:spPr/>
        <p:txBody>
          <a:bodyPr/>
          <a:lstStyle/>
          <a:p>
            <a:fld id="{A44FB6E5-4D1F-43F0-81F9-B854F7B086BA}" type="slidenum">
              <a:rPr kumimoji="1" lang="ja-JP" altLang="en-US" smtClean="0"/>
              <a:t>8</a:t>
            </a:fld>
            <a:endParaRPr kumimoji="1" lang="ja-JP" altLang="en-US"/>
          </a:p>
        </p:txBody>
      </p:sp>
      <p:grpSp>
        <p:nvGrpSpPr>
          <p:cNvPr id="8" name="グループ化 7">
            <a:extLst>
              <a:ext uri="{FF2B5EF4-FFF2-40B4-BE49-F238E27FC236}">
                <a16:creationId xmlns:a16="http://schemas.microsoft.com/office/drawing/2014/main" id="{5827B188-6A04-4662-80C3-E78E9D7FA26F}"/>
              </a:ext>
            </a:extLst>
          </p:cNvPr>
          <p:cNvGrpSpPr/>
          <p:nvPr/>
        </p:nvGrpSpPr>
        <p:grpSpPr>
          <a:xfrm>
            <a:off x="7811376" y="3234464"/>
            <a:ext cx="3818641" cy="3469625"/>
            <a:chOff x="7811376" y="3234464"/>
            <a:chExt cx="3818641" cy="3469625"/>
          </a:xfrm>
        </p:grpSpPr>
        <p:pic>
          <p:nvPicPr>
            <p:cNvPr id="9" name="図 8">
              <a:extLst>
                <a:ext uri="{FF2B5EF4-FFF2-40B4-BE49-F238E27FC236}">
                  <a16:creationId xmlns:a16="http://schemas.microsoft.com/office/drawing/2014/main" id="{354E3D24-6344-4A89-9B9E-D130C8D5D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6" y="4071977"/>
              <a:ext cx="3326523" cy="2632112"/>
            </a:xfrm>
            <a:prstGeom prst="rect">
              <a:avLst/>
            </a:prstGeom>
          </p:spPr>
        </p:pic>
        <p:pic>
          <p:nvPicPr>
            <p:cNvPr id="10" name="図 9">
              <a:extLst>
                <a:ext uri="{FF2B5EF4-FFF2-40B4-BE49-F238E27FC236}">
                  <a16:creationId xmlns:a16="http://schemas.microsoft.com/office/drawing/2014/main" id="{D986C02F-26A5-45D0-B11A-B82FEC5588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8554" y="3234464"/>
              <a:ext cx="1851463" cy="2191080"/>
            </a:xfrm>
            <a:prstGeom prst="rect">
              <a:avLst/>
            </a:prstGeom>
          </p:spPr>
        </p:pic>
      </p:grpSp>
      <p:sp>
        <p:nvSpPr>
          <p:cNvPr id="11" name="コンテンツ プレースホルダー 2">
            <a:extLst>
              <a:ext uri="{FF2B5EF4-FFF2-40B4-BE49-F238E27FC236}">
                <a16:creationId xmlns:a16="http://schemas.microsoft.com/office/drawing/2014/main" id="{7A3041C9-346F-4DB4-AC02-3B098D36A819}"/>
              </a:ext>
            </a:extLst>
          </p:cNvPr>
          <p:cNvSpPr txBox="1">
            <a:spLocks/>
          </p:cNvSpPr>
          <p:nvPr/>
        </p:nvSpPr>
        <p:spPr>
          <a:xfrm>
            <a:off x="841773" y="1948047"/>
            <a:ext cx="10508454" cy="4356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p>
          <a:p>
            <a:r>
              <a:rPr lang="ja-JP" altLang="en-US" dirty="0"/>
              <a:t>育児を行う上での不安・疑問を</a:t>
            </a:r>
            <a:r>
              <a:rPr lang="en-US" altLang="ja-JP" dirty="0"/>
              <a:t>『</a:t>
            </a:r>
            <a:r>
              <a:rPr lang="ja-JP" altLang="en-US" dirty="0"/>
              <a:t>質問・相談</a:t>
            </a:r>
            <a:r>
              <a:rPr lang="en-US" altLang="ja-JP" dirty="0"/>
              <a:t>』</a:t>
            </a:r>
            <a:br>
              <a:rPr lang="en-US" altLang="ja-JP" dirty="0"/>
            </a:br>
            <a:r>
              <a:rPr lang="ja-JP" altLang="en-US" dirty="0"/>
              <a:t>できる場を提供</a:t>
            </a:r>
            <a:endParaRPr lang="en-US" altLang="ja-JP" dirty="0"/>
          </a:p>
          <a:p>
            <a:pPr lvl="1"/>
            <a:endParaRPr lang="en-US" altLang="ja-JP" sz="3200" dirty="0"/>
          </a:p>
          <a:p>
            <a:pPr lvl="1"/>
            <a:r>
              <a:rPr lang="ja-JP" altLang="en-US" sz="2800" dirty="0"/>
              <a:t>利用者が住んでいる地域を設定</a:t>
            </a:r>
            <a:endParaRPr lang="en-US" altLang="ja-JP" sz="2800" dirty="0"/>
          </a:p>
          <a:p>
            <a:pPr lvl="1"/>
            <a:endParaRPr lang="en-US" altLang="ja-JP" sz="2800" dirty="0"/>
          </a:p>
          <a:p>
            <a:pPr lvl="1"/>
            <a:r>
              <a:rPr lang="ja-JP" altLang="en-US" sz="2800" dirty="0"/>
              <a:t>地域に特化した具体的な意見を共有</a:t>
            </a:r>
            <a:endParaRPr lang="en-US" altLang="ja-JP" sz="2800" dirty="0"/>
          </a:p>
          <a:p>
            <a:pPr lvl="1"/>
            <a:endParaRPr lang="en-US" altLang="ja-JP" dirty="0"/>
          </a:p>
          <a:p>
            <a:endParaRPr lang="ja-JP" altLang="en-US" dirty="0"/>
          </a:p>
        </p:txBody>
      </p:sp>
    </p:spTree>
    <p:extLst>
      <p:ext uri="{BB962C8B-B14F-4D97-AF65-F5344CB8AC3E}">
        <p14:creationId xmlns:p14="http://schemas.microsoft.com/office/powerpoint/2010/main" val="225375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機能概要</a:t>
            </a:r>
          </a:p>
        </p:txBody>
      </p:sp>
      <p:sp>
        <p:nvSpPr>
          <p:cNvPr id="3" name="コンテンツ プレースホルダー 2"/>
          <p:cNvSpPr>
            <a:spLocks noGrp="1"/>
          </p:cNvSpPr>
          <p:nvPr>
            <p:ph idx="1"/>
          </p:nvPr>
        </p:nvSpPr>
        <p:spPr>
          <a:xfrm>
            <a:off x="838199" y="1893660"/>
            <a:ext cx="10515600" cy="4356635"/>
          </a:xfrm>
        </p:spPr>
        <p:txBody>
          <a:bodyPr>
            <a:normAutofit/>
          </a:bodyPr>
          <a:lstStyle/>
          <a:p>
            <a:r>
              <a:rPr kumimoji="1" lang="ja-JP" altLang="en-US" dirty="0"/>
              <a:t>アカウント機能</a:t>
            </a:r>
            <a:endParaRPr kumimoji="1" lang="en-US" altLang="ja-JP" dirty="0"/>
          </a:p>
          <a:p>
            <a:pPr lvl="1"/>
            <a:endParaRPr lang="en-US" altLang="ja-JP" sz="2800" dirty="0"/>
          </a:p>
          <a:p>
            <a:r>
              <a:rPr lang="ja-JP" altLang="en-US" dirty="0"/>
              <a:t>成長記録機能</a:t>
            </a:r>
            <a:endParaRPr kumimoji="1" lang="en-US" altLang="ja-JP" dirty="0"/>
          </a:p>
          <a:p>
            <a:pPr lvl="1"/>
            <a:endParaRPr lang="en-US" altLang="ja-JP" sz="2800" dirty="0"/>
          </a:p>
          <a:p>
            <a:r>
              <a:rPr kumimoji="1" lang="en-US" altLang="ja-JP" dirty="0"/>
              <a:t>SNS</a:t>
            </a:r>
            <a:r>
              <a:rPr kumimoji="1" lang="ja-JP" altLang="en-US" dirty="0"/>
              <a:t>機能</a:t>
            </a:r>
            <a:endParaRPr kumimoji="1" lang="en-US" altLang="ja-JP" dirty="0"/>
          </a:p>
          <a:p>
            <a:pPr lvl="1"/>
            <a:endParaRPr lang="en-US" altLang="ja-JP" sz="2800" dirty="0"/>
          </a:p>
          <a:p>
            <a:r>
              <a:rPr kumimoji="1" lang="ja-JP" altLang="en-US" dirty="0"/>
              <a:t>ゲーム機能</a:t>
            </a:r>
            <a:endParaRPr kumimoji="1" lang="ja-JP" altLang="en-US" sz="3600" dirty="0"/>
          </a:p>
        </p:txBody>
      </p:sp>
      <p:sp>
        <p:nvSpPr>
          <p:cNvPr id="4" name="日付プレースホルダー 3"/>
          <p:cNvSpPr>
            <a:spLocks noGrp="1"/>
          </p:cNvSpPr>
          <p:nvPr>
            <p:ph type="dt" sz="half" idx="10"/>
          </p:nvPr>
        </p:nvSpPr>
        <p:spPr/>
        <p:txBody>
          <a:bodyPr/>
          <a:lstStyle/>
          <a:p>
            <a:r>
              <a:rPr kumimoji="1" lang="en-US" altLang="ja-JP"/>
              <a:t>2018/10/29</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System Proposal Presentation</a:t>
            </a:r>
            <a:endParaRPr kumimoji="1" lang="ja-JP" altLang="en-US"/>
          </a:p>
        </p:txBody>
      </p:sp>
      <p:sp>
        <p:nvSpPr>
          <p:cNvPr id="6" name="スライド番号プレースホルダー 5"/>
          <p:cNvSpPr>
            <a:spLocks noGrp="1"/>
          </p:cNvSpPr>
          <p:nvPr>
            <p:ph type="sldNum" sz="quarter" idx="12"/>
          </p:nvPr>
        </p:nvSpPr>
        <p:spPr/>
        <p:txBody>
          <a:bodyPr/>
          <a:lstStyle/>
          <a:p>
            <a:fld id="{A44FB6E5-4D1F-43F0-81F9-B854F7B086BA}" type="slidenum">
              <a:rPr kumimoji="1" lang="ja-JP" altLang="en-US" smtClean="0"/>
              <a:t>9</a:t>
            </a:fld>
            <a:endParaRPr kumimoji="1" lang="ja-JP" altLang="en-US"/>
          </a:p>
        </p:txBody>
      </p:sp>
    </p:spTree>
    <p:extLst>
      <p:ext uri="{BB962C8B-B14F-4D97-AF65-F5344CB8AC3E}">
        <p14:creationId xmlns:p14="http://schemas.microsoft.com/office/powerpoint/2010/main" val="320229281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Gill Sans MT"/>
        <a:ea typeface="01フロップデザイン"/>
        <a:cs typeface=""/>
      </a:majorFont>
      <a:minorFont>
        <a:latin typeface="Gill Sans MT"/>
        <a:ea typeface="01フロップデザイン"/>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TotalTime>
  <Words>1282</Words>
  <Application>Microsoft Office PowerPoint</Application>
  <PresentationFormat>ワイド画面</PresentationFormat>
  <Paragraphs>291</Paragraphs>
  <Slides>28</Slides>
  <Notes>9</Notes>
  <HiddenSlides>6</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Arial</vt:lpstr>
      <vt:lpstr>游ゴシック</vt:lpstr>
      <vt:lpstr>Gill Sans MT</vt:lpstr>
      <vt:lpstr>HGP創英角ﾎﾟｯﾌﾟ体</vt:lpstr>
      <vt:lpstr>07にくまるフォント</vt:lpstr>
      <vt:lpstr>01フロップデザイン</vt:lpstr>
      <vt:lpstr>Office テーマ</vt:lpstr>
      <vt:lpstr>システム提案発表会 「おやここねくと」</vt:lpstr>
      <vt:lpstr>問題提起1/3</vt:lpstr>
      <vt:lpstr>問題提起2/3</vt:lpstr>
      <vt:lpstr>問題提起3/3</vt:lpstr>
      <vt:lpstr>課題</vt:lpstr>
      <vt:lpstr>課題の解決方法</vt:lpstr>
      <vt:lpstr>親の空き時間を作るための知育ゲーム</vt:lpstr>
      <vt:lpstr>スマートフォンを用いた親同士の交流支援</vt:lpstr>
      <vt:lpstr>機能概要</vt:lpstr>
      <vt:lpstr>アカウント機能</vt:lpstr>
      <vt:lpstr>成長記録機能</vt:lpstr>
      <vt:lpstr>SNS機能</vt:lpstr>
      <vt:lpstr>ゲーム機能</vt:lpstr>
      <vt:lpstr>前提条件</vt:lpstr>
      <vt:lpstr>情報の流れ</vt:lpstr>
      <vt:lpstr>システム構成</vt:lpstr>
      <vt:lpstr>費用</vt:lpstr>
      <vt:lpstr>5年間での売り上げ</vt:lpstr>
      <vt:lpstr>利益</vt:lpstr>
      <vt:lpstr>まとめ</vt:lpstr>
      <vt:lpstr>参考文献</vt:lpstr>
      <vt:lpstr>PowerPoint プレゼンテーション</vt:lpstr>
      <vt:lpstr>制約事項</vt:lpstr>
      <vt:lpstr>質問想定</vt:lpstr>
      <vt:lpstr>質問想定</vt:lpstr>
      <vt:lpstr>初年度の売り上げ</vt:lpstr>
      <vt:lpstr>初年度の売り上げ</vt:lpstr>
      <vt:lpstr>5年間の売り上げ</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Satoshi Inoue</dc:creator>
  <cp:lastModifiedBy>さっとん</cp:lastModifiedBy>
  <cp:revision>90</cp:revision>
  <dcterms:created xsi:type="dcterms:W3CDTF">2018-10-25T09:55:07Z</dcterms:created>
  <dcterms:modified xsi:type="dcterms:W3CDTF">2018-10-28T17:34:17Z</dcterms:modified>
</cp:coreProperties>
</file>